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64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151088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279347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1108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775694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469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628326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07180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212839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45927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C340CA-753D-4C5A-B712-1AF0EFA16F34}"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687415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C340CA-753D-4C5A-B712-1AF0EFA16F34}"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99887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C340CA-753D-4C5A-B712-1AF0EFA16F34}"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141797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C340CA-753D-4C5A-B712-1AF0EFA16F34}"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191485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C340CA-753D-4C5A-B712-1AF0EFA16F34}"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1388485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C340CA-753D-4C5A-B712-1AF0EFA16F34}"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26377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C340CA-753D-4C5A-B712-1AF0EFA16F34}"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6C4A1-C001-404E-B793-CEBF656B2966}" type="slidenum">
              <a:rPr lang="en-US" smtClean="0"/>
              <a:t>‹#›</a:t>
            </a:fld>
            <a:endParaRPr lang="en-US"/>
          </a:p>
        </p:txBody>
      </p:sp>
    </p:spTree>
    <p:extLst>
      <p:ext uri="{BB962C8B-B14F-4D97-AF65-F5344CB8AC3E}">
        <p14:creationId xmlns:p14="http://schemas.microsoft.com/office/powerpoint/2010/main" val="315714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C340CA-753D-4C5A-B712-1AF0EFA16F34}" type="datetimeFigureOut">
              <a:rPr lang="en-US" smtClean="0"/>
              <a:t>8/17/2019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EE6C4A1-C001-404E-B793-CEBF656B2966}" type="slidenum">
              <a:rPr lang="en-US" smtClean="0"/>
              <a:t>‹#›</a:t>
            </a:fld>
            <a:endParaRPr lang="en-US"/>
          </a:p>
        </p:txBody>
      </p:sp>
    </p:spTree>
    <p:extLst>
      <p:ext uri="{BB962C8B-B14F-4D97-AF65-F5344CB8AC3E}">
        <p14:creationId xmlns:p14="http://schemas.microsoft.com/office/powerpoint/2010/main" val="330200448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opendata.dc.gov/"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268D-4320-40B9-BA56-10DBE512196B}"/>
              </a:ext>
            </a:extLst>
          </p:cNvPr>
          <p:cNvSpPr>
            <a:spLocks noGrp="1"/>
          </p:cNvSpPr>
          <p:nvPr>
            <p:ph type="ctrTitle"/>
          </p:nvPr>
        </p:nvSpPr>
        <p:spPr/>
        <p:txBody>
          <a:bodyPr>
            <a:normAutofit fontScale="90000"/>
          </a:bodyPr>
          <a:lstStyle/>
          <a:p>
            <a:r>
              <a:rPr lang="en-CA" dirty="0" err="1"/>
              <a:t>Spatio</a:t>
            </a:r>
            <a:r>
              <a:rPr lang="en-CA" dirty="0"/>
              <a:t> Temporal Hot Spot Analysis of Two Crime Types In DC</a:t>
            </a:r>
            <a:endParaRPr lang="en-US" dirty="0"/>
          </a:p>
        </p:txBody>
      </p:sp>
      <p:sp>
        <p:nvSpPr>
          <p:cNvPr id="3" name="Subtitle 2">
            <a:extLst>
              <a:ext uri="{FF2B5EF4-FFF2-40B4-BE49-F238E27FC236}">
                <a16:creationId xmlns:a16="http://schemas.microsoft.com/office/drawing/2014/main" id="{D1D1E06B-B9AD-4769-9F2C-F84DA73DC27A}"/>
              </a:ext>
            </a:extLst>
          </p:cNvPr>
          <p:cNvSpPr>
            <a:spLocks noGrp="1"/>
          </p:cNvSpPr>
          <p:nvPr>
            <p:ph type="subTitle" idx="1"/>
          </p:nvPr>
        </p:nvSpPr>
        <p:spPr/>
        <p:txBody>
          <a:bodyPr/>
          <a:lstStyle/>
          <a:p>
            <a:r>
              <a:rPr lang="en-CA" dirty="0"/>
              <a:t>Theodore Reuter</a:t>
            </a:r>
          </a:p>
        </p:txBody>
      </p:sp>
    </p:spTree>
    <p:extLst>
      <p:ext uri="{BB962C8B-B14F-4D97-AF65-F5344CB8AC3E}">
        <p14:creationId xmlns:p14="http://schemas.microsoft.com/office/powerpoint/2010/main" val="418962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72C0-8869-4017-857B-29C89C220B99}"/>
              </a:ext>
            </a:extLst>
          </p:cNvPr>
          <p:cNvSpPr>
            <a:spLocks noGrp="1"/>
          </p:cNvSpPr>
          <p:nvPr>
            <p:ph type="title"/>
          </p:nvPr>
        </p:nvSpPr>
        <p:spPr/>
        <p:txBody>
          <a:bodyPr/>
          <a:lstStyle/>
          <a:p>
            <a:pPr algn="ctr"/>
            <a:r>
              <a:rPr lang="en-CA" dirty="0"/>
              <a:t>Methods</a:t>
            </a:r>
            <a:endParaRPr lang="en-US" dirty="0"/>
          </a:p>
        </p:txBody>
      </p:sp>
      <p:sp>
        <p:nvSpPr>
          <p:cNvPr id="3" name="Content Placeholder 2">
            <a:extLst>
              <a:ext uri="{FF2B5EF4-FFF2-40B4-BE49-F238E27FC236}">
                <a16:creationId xmlns:a16="http://schemas.microsoft.com/office/drawing/2014/main" id="{185DDA2B-2099-4283-8C9C-FC034DF2F1B9}"/>
              </a:ext>
            </a:extLst>
          </p:cNvPr>
          <p:cNvSpPr>
            <a:spLocks noGrp="1"/>
          </p:cNvSpPr>
          <p:nvPr>
            <p:ph idx="1"/>
          </p:nvPr>
        </p:nvSpPr>
        <p:spPr/>
        <p:txBody>
          <a:bodyPr>
            <a:normAutofit fontScale="77500" lnSpcReduction="20000"/>
          </a:bodyPr>
          <a:lstStyle/>
          <a:p>
            <a:pPr marL="514350" indent="-514350">
              <a:buFont typeface="+mj-lt"/>
              <a:buAutoNum type="arabicPeriod"/>
            </a:pPr>
            <a:r>
              <a:rPr lang="en-CA" sz="2400" dirty="0"/>
              <a:t>Study spatial autocorrelation first to study global trends – Global Moran’s I</a:t>
            </a:r>
          </a:p>
          <a:p>
            <a:pPr marL="514350" indent="-514350">
              <a:buFont typeface="+mj-lt"/>
              <a:buAutoNum type="arabicPeriod"/>
            </a:pPr>
            <a:r>
              <a:rPr lang="en-CA" sz="2400" dirty="0"/>
              <a:t>Study global clustering using General G statistic</a:t>
            </a:r>
          </a:p>
          <a:p>
            <a:pPr marL="514350" indent="-514350">
              <a:buFont typeface="+mj-lt"/>
              <a:buAutoNum type="arabicPeriod"/>
            </a:pPr>
            <a:r>
              <a:rPr lang="en-CA" sz="2400" dirty="0"/>
              <a:t>Study local clustering relationships using Local </a:t>
            </a:r>
            <a:r>
              <a:rPr lang="en-CA" sz="2400" dirty="0" err="1"/>
              <a:t>Morans</a:t>
            </a:r>
            <a:r>
              <a:rPr lang="en-CA" sz="2400" dirty="0"/>
              <a:t> I</a:t>
            </a:r>
          </a:p>
          <a:p>
            <a:pPr marL="514350" indent="-514350">
              <a:buFont typeface="+mj-lt"/>
              <a:buAutoNum type="arabicPeriod"/>
            </a:pPr>
            <a:r>
              <a:rPr lang="en-CA" sz="2400" dirty="0"/>
              <a:t>Study local hotspots using Hot Spot Analysis Tool and </a:t>
            </a:r>
            <a:r>
              <a:rPr lang="en-CA" sz="2400" dirty="0" err="1"/>
              <a:t>Getis</a:t>
            </a:r>
            <a:r>
              <a:rPr lang="en-CA" sz="2400" dirty="0"/>
              <a:t>-Ord Gi* tool. </a:t>
            </a:r>
          </a:p>
          <a:p>
            <a:pPr marL="514350" indent="-514350">
              <a:buFont typeface="+mj-lt"/>
              <a:buAutoNum type="arabicPeriod"/>
            </a:pPr>
            <a:r>
              <a:rPr lang="en-CA" sz="2400" dirty="0"/>
              <a:t>Compare how hotspots have changed over time – calculate difference in </a:t>
            </a:r>
            <a:r>
              <a:rPr lang="en-CA" sz="2400" dirty="0" err="1"/>
              <a:t>GiZscores</a:t>
            </a:r>
            <a:endParaRPr lang="en-CA" sz="2400" dirty="0"/>
          </a:p>
          <a:p>
            <a:pPr marL="514350" indent="-514350">
              <a:buFont typeface="+mj-lt"/>
              <a:buAutoNum type="arabicPeriod"/>
            </a:pPr>
            <a:r>
              <a:rPr lang="en-CA" sz="2400" dirty="0"/>
              <a:t>Will use ArcGIS Pro geoprocessing tools to conduct analysis</a:t>
            </a:r>
          </a:p>
          <a:p>
            <a:pPr marL="0" indent="0">
              <a:buNone/>
            </a:pPr>
            <a:r>
              <a:rPr lang="en-CA" sz="2400" dirty="0"/>
              <a:t>Assumptions:</a:t>
            </a:r>
          </a:p>
          <a:p>
            <a:r>
              <a:rPr lang="en-CA" sz="2400" dirty="0"/>
              <a:t>Each crime is spatially independent </a:t>
            </a:r>
          </a:p>
          <a:p>
            <a:r>
              <a:rPr lang="en-CA" sz="2400" dirty="0"/>
              <a:t>Rates have a normal distribution</a:t>
            </a:r>
          </a:p>
        </p:txBody>
      </p:sp>
    </p:spTree>
    <p:extLst>
      <p:ext uri="{BB962C8B-B14F-4D97-AF65-F5344CB8AC3E}">
        <p14:creationId xmlns:p14="http://schemas.microsoft.com/office/powerpoint/2010/main" val="349952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1414-7020-43DB-9E97-3D57F0930E48}"/>
              </a:ext>
            </a:extLst>
          </p:cNvPr>
          <p:cNvSpPr>
            <a:spLocks noGrp="1"/>
          </p:cNvSpPr>
          <p:nvPr>
            <p:ph type="title"/>
          </p:nvPr>
        </p:nvSpPr>
        <p:spPr/>
        <p:txBody>
          <a:bodyPr/>
          <a:lstStyle/>
          <a:p>
            <a:pPr algn="ctr"/>
            <a:r>
              <a:rPr lang="en-CA" dirty="0"/>
              <a:t>Results – Spatial Auto Correlation</a:t>
            </a:r>
            <a:endParaRPr lang="en-US" dirty="0"/>
          </a:p>
        </p:txBody>
      </p:sp>
      <p:graphicFrame>
        <p:nvGraphicFramePr>
          <p:cNvPr id="4" name="Content Placeholder 3">
            <a:extLst>
              <a:ext uri="{FF2B5EF4-FFF2-40B4-BE49-F238E27FC236}">
                <a16:creationId xmlns:a16="http://schemas.microsoft.com/office/drawing/2014/main" id="{0E1893AC-FA0D-42D4-BE73-77F1C3E18F8C}"/>
              </a:ext>
            </a:extLst>
          </p:cNvPr>
          <p:cNvGraphicFramePr>
            <a:graphicFrameLocks noGrp="1"/>
          </p:cNvGraphicFramePr>
          <p:nvPr>
            <p:ph idx="1"/>
            <p:extLst>
              <p:ext uri="{D42A27DB-BD31-4B8C-83A1-F6EECF244321}">
                <p14:modId xmlns:p14="http://schemas.microsoft.com/office/powerpoint/2010/main" val="1764100645"/>
              </p:ext>
            </p:extLst>
          </p:nvPr>
        </p:nvGraphicFramePr>
        <p:xfrm>
          <a:off x="541491" y="1268644"/>
          <a:ext cx="5937250" cy="1749109"/>
        </p:xfrm>
        <a:graphic>
          <a:graphicData uri="http://schemas.openxmlformats.org/drawingml/2006/table">
            <a:tbl>
              <a:tblPr firstRow="1" firstCol="1" bandRow="1">
                <a:tableStyleId>{5C22544A-7EE6-4342-B048-85BDC9FD1C3A}</a:tableStyleId>
              </a:tblPr>
              <a:tblGrid>
                <a:gridCol w="1482725">
                  <a:extLst>
                    <a:ext uri="{9D8B030D-6E8A-4147-A177-3AD203B41FA5}">
                      <a16:colId xmlns:a16="http://schemas.microsoft.com/office/drawing/2014/main" val="282148326"/>
                    </a:ext>
                  </a:extLst>
                </a:gridCol>
                <a:gridCol w="1143000">
                  <a:extLst>
                    <a:ext uri="{9D8B030D-6E8A-4147-A177-3AD203B41FA5}">
                      <a16:colId xmlns:a16="http://schemas.microsoft.com/office/drawing/2014/main" val="2075571139"/>
                    </a:ext>
                  </a:extLst>
                </a:gridCol>
                <a:gridCol w="1085850">
                  <a:extLst>
                    <a:ext uri="{9D8B030D-6E8A-4147-A177-3AD203B41FA5}">
                      <a16:colId xmlns:a16="http://schemas.microsoft.com/office/drawing/2014/main" val="3801497660"/>
                    </a:ext>
                  </a:extLst>
                </a:gridCol>
                <a:gridCol w="903605">
                  <a:extLst>
                    <a:ext uri="{9D8B030D-6E8A-4147-A177-3AD203B41FA5}">
                      <a16:colId xmlns:a16="http://schemas.microsoft.com/office/drawing/2014/main" val="1272463985"/>
                    </a:ext>
                  </a:extLst>
                </a:gridCol>
                <a:gridCol w="1322070">
                  <a:extLst>
                    <a:ext uri="{9D8B030D-6E8A-4147-A177-3AD203B41FA5}">
                      <a16:colId xmlns:a16="http://schemas.microsoft.com/office/drawing/2014/main" val="1246953344"/>
                    </a:ext>
                  </a:extLst>
                </a:gridCol>
              </a:tblGrid>
              <a:tr h="0">
                <a:tc>
                  <a:txBody>
                    <a:bodyPr/>
                    <a:lstStyle/>
                    <a:p>
                      <a:pPr marL="0" marR="0">
                        <a:lnSpc>
                          <a:spcPct val="107000"/>
                        </a:lnSpc>
                        <a:spcBef>
                          <a:spcPts val="0"/>
                        </a:spcBef>
                        <a:spcAft>
                          <a:spcPts val="0"/>
                        </a:spcAft>
                      </a:pPr>
                      <a:r>
                        <a:rPr lang="en-CA" sz="1100">
                          <a:effectLst/>
                        </a:rPr>
                        <a:t>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Morans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Z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P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Clust/Ran/Disp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2413483"/>
                  </a:ext>
                </a:extLst>
              </a:tr>
              <a:tr h="0">
                <a:tc>
                  <a:txBody>
                    <a:bodyPr/>
                    <a:lstStyle/>
                    <a:p>
                      <a:pPr marL="0" marR="0">
                        <a:lnSpc>
                          <a:spcPct val="107000"/>
                        </a:lnSpc>
                        <a:spcBef>
                          <a:spcPts val="0"/>
                        </a:spcBef>
                        <a:spcAft>
                          <a:spcPts val="0"/>
                        </a:spcAft>
                      </a:pPr>
                      <a:r>
                        <a:rPr lang="en-CA" sz="1100">
                          <a:effectLst/>
                        </a:rPr>
                        <a:t>2008 Sex Abuse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0.018178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0.812858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0.416300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Random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9959662"/>
                  </a:ext>
                </a:extLst>
              </a:tr>
              <a:tr h="0">
                <a:tc>
                  <a:txBody>
                    <a:bodyPr/>
                    <a:lstStyle/>
                    <a:p>
                      <a:pPr marL="0" marR="0">
                        <a:lnSpc>
                          <a:spcPct val="107000"/>
                        </a:lnSpc>
                        <a:spcBef>
                          <a:spcPts val="0"/>
                        </a:spcBef>
                        <a:spcAft>
                          <a:spcPts val="0"/>
                        </a:spcAft>
                      </a:pPr>
                      <a:r>
                        <a:rPr lang="en-CA" sz="1100" dirty="0">
                          <a:effectLst/>
                        </a:rPr>
                        <a:t>2011 Sex Abuse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-0.004615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0.400665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0.688667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Random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555062"/>
                  </a:ext>
                </a:extLst>
              </a:tr>
              <a:tr h="0">
                <a:tc>
                  <a:txBody>
                    <a:bodyPr/>
                    <a:lstStyle/>
                    <a:p>
                      <a:pPr marL="0" marR="0">
                        <a:lnSpc>
                          <a:spcPct val="107000"/>
                        </a:lnSpc>
                        <a:spcBef>
                          <a:spcPts val="0"/>
                        </a:spcBef>
                        <a:spcAft>
                          <a:spcPts val="0"/>
                        </a:spcAft>
                      </a:pPr>
                      <a:r>
                        <a:rPr lang="en-CA" sz="1100">
                          <a:effectLst/>
                        </a:rPr>
                        <a:t>2014 Sex Abuse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-0.002240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0.796105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0.425971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Random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8155904"/>
                  </a:ext>
                </a:extLst>
              </a:tr>
              <a:tr h="0">
                <a:tc>
                  <a:txBody>
                    <a:bodyPr/>
                    <a:lstStyle/>
                    <a:p>
                      <a:pPr marL="0" marR="0">
                        <a:lnSpc>
                          <a:spcPct val="107000"/>
                        </a:lnSpc>
                        <a:spcBef>
                          <a:spcPts val="0"/>
                        </a:spcBef>
                        <a:spcAft>
                          <a:spcPts val="0"/>
                        </a:spcAft>
                      </a:pPr>
                      <a:r>
                        <a:rPr lang="en-CA" sz="1100">
                          <a:effectLst/>
                        </a:rPr>
                        <a:t>2017 Sex Abuse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0.004294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1.691539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0.090734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Clustered – less than 10% chance random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2888314"/>
                  </a:ext>
                </a:extLst>
              </a:tr>
            </a:tbl>
          </a:graphicData>
        </a:graphic>
      </p:graphicFrame>
      <p:graphicFrame>
        <p:nvGraphicFramePr>
          <p:cNvPr id="5" name="Table 4">
            <a:extLst>
              <a:ext uri="{FF2B5EF4-FFF2-40B4-BE49-F238E27FC236}">
                <a16:creationId xmlns:a16="http://schemas.microsoft.com/office/drawing/2014/main" id="{4F3EDFCA-E9DF-44A4-871C-F4C9B65D4337}"/>
              </a:ext>
            </a:extLst>
          </p:cNvPr>
          <p:cNvGraphicFramePr>
            <a:graphicFrameLocks noGrp="1"/>
          </p:cNvGraphicFramePr>
          <p:nvPr>
            <p:extLst>
              <p:ext uri="{D42A27DB-BD31-4B8C-83A1-F6EECF244321}">
                <p14:modId xmlns:p14="http://schemas.microsoft.com/office/powerpoint/2010/main" val="208395175"/>
              </p:ext>
            </p:extLst>
          </p:nvPr>
        </p:nvGraphicFramePr>
        <p:xfrm>
          <a:off x="541491" y="3055387"/>
          <a:ext cx="5937250" cy="1569722"/>
        </p:xfrm>
        <a:graphic>
          <a:graphicData uri="http://schemas.openxmlformats.org/drawingml/2006/table">
            <a:tbl>
              <a:tblPr firstRow="1" firstCol="1" bandRow="1">
                <a:tableStyleId>{5C22544A-7EE6-4342-B048-85BDC9FD1C3A}</a:tableStyleId>
              </a:tblPr>
              <a:tblGrid>
                <a:gridCol w="1200785">
                  <a:extLst>
                    <a:ext uri="{9D8B030D-6E8A-4147-A177-3AD203B41FA5}">
                      <a16:colId xmlns:a16="http://schemas.microsoft.com/office/drawing/2014/main" val="1701385696"/>
                    </a:ext>
                  </a:extLst>
                </a:gridCol>
                <a:gridCol w="1024890">
                  <a:extLst>
                    <a:ext uri="{9D8B030D-6E8A-4147-A177-3AD203B41FA5}">
                      <a16:colId xmlns:a16="http://schemas.microsoft.com/office/drawing/2014/main" val="1117312502"/>
                    </a:ext>
                  </a:extLst>
                </a:gridCol>
                <a:gridCol w="800100">
                  <a:extLst>
                    <a:ext uri="{9D8B030D-6E8A-4147-A177-3AD203B41FA5}">
                      <a16:colId xmlns:a16="http://schemas.microsoft.com/office/drawing/2014/main" val="1904417399"/>
                    </a:ext>
                  </a:extLst>
                </a:gridCol>
                <a:gridCol w="800100">
                  <a:extLst>
                    <a:ext uri="{9D8B030D-6E8A-4147-A177-3AD203B41FA5}">
                      <a16:colId xmlns:a16="http://schemas.microsoft.com/office/drawing/2014/main" val="4149429159"/>
                    </a:ext>
                  </a:extLst>
                </a:gridCol>
                <a:gridCol w="2111375">
                  <a:extLst>
                    <a:ext uri="{9D8B030D-6E8A-4147-A177-3AD203B41FA5}">
                      <a16:colId xmlns:a16="http://schemas.microsoft.com/office/drawing/2014/main" val="2427984334"/>
                    </a:ext>
                  </a:extLst>
                </a:gridCol>
              </a:tblGrid>
              <a:tr h="0">
                <a:tc>
                  <a:txBody>
                    <a:bodyPr/>
                    <a:lstStyle/>
                    <a:p>
                      <a:pPr marL="0" marR="0">
                        <a:lnSpc>
                          <a:spcPct val="107000"/>
                        </a:lnSpc>
                        <a:spcBef>
                          <a:spcPts val="0"/>
                        </a:spcBef>
                        <a:spcAft>
                          <a:spcPts val="0"/>
                        </a:spcAft>
                      </a:pPr>
                      <a:r>
                        <a:rPr lang="en-CA" sz="1100">
                          <a:effectLst/>
                        </a:rPr>
                        <a:t>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Morans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Z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P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Clust/Ran/Disp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6143199"/>
                  </a:ext>
                </a:extLst>
              </a:tr>
              <a:tr h="0">
                <a:tc>
                  <a:txBody>
                    <a:bodyPr/>
                    <a:lstStyle/>
                    <a:p>
                      <a:pPr marL="0" marR="0">
                        <a:lnSpc>
                          <a:spcPct val="107000"/>
                        </a:lnSpc>
                        <a:spcBef>
                          <a:spcPts val="0"/>
                        </a:spcBef>
                        <a:spcAft>
                          <a:spcPts val="0"/>
                        </a:spcAft>
                      </a:pPr>
                      <a:r>
                        <a:rPr lang="en-CA" sz="1100">
                          <a:effectLst/>
                        </a:rPr>
                        <a:t>2008 Theft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0.010752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3.512109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0.000445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Highly clustered - less than 1% chance random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14038"/>
                  </a:ext>
                </a:extLst>
              </a:tr>
              <a:tr h="165100">
                <a:tc>
                  <a:txBody>
                    <a:bodyPr/>
                    <a:lstStyle/>
                    <a:p>
                      <a:pPr marL="0" marR="0">
                        <a:lnSpc>
                          <a:spcPct val="107000"/>
                        </a:lnSpc>
                        <a:spcBef>
                          <a:spcPts val="0"/>
                        </a:spcBef>
                        <a:spcAft>
                          <a:spcPts val="0"/>
                        </a:spcAft>
                      </a:pPr>
                      <a:r>
                        <a:rPr lang="en-CA" sz="1100">
                          <a:effectLst/>
                        </a:rPr>
                        <a:t>2011 Theft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0.014107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4.347231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0.000014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Same as above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8241061"/>
                  </a:ext>
                </a:extLst>
              </a:tr>
              <a:tr h="0">
                <a:tc>
                  <a:txBody>
                    <a:bodyPr/>
                    <a:lstStyle/>
                    <a:p>
                      <a:pPr marL="0" marR="0">
                        <a:lnSpc>
                          <a:spcPct val="107000"/>
                        </a:lnSpc>
                        <a:spcBef>
                          <a:spcPts val="0"/>
                        </a:spcBef>
                        <a:spcAft>
                          <a:spcPts val="0"/>
                        </a:spcAft>
                      </a:pPr>
                      <a:r>
                        <a:rPr lang="en-CA" sz="1100">
                          <a:effectLst/>
                        </a:rPr>
                        <a:t>2014 Theft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0.010906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4.148080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0.000034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Same as above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2551163"/>
                  </a:ext>
                </a:extLst>
              </a:tr>
              <a:tr h="0">
                <a:tc>
                  <a:txBody>
                    <a:bodyPr/>
                    <a:lstStyle/>
                    <a:p>
                      <a:pPr marL="0" marR="0">
                        <a:lnSpc>
                          <a:spcPct val="107000"/>
                        </a:lnSpc>
                        <a:spcBef>
                          <a:spcPts val="0"/>
                        </a:spcBef>
                        <a:spcAft>
                          <a:spcPts val="0"/>
                        </a:spcAft>
                      </a:pPr>
                      <a:r>
                        <a:rPr lang="en-CA" sz="1100">
                          <a:effectLst/>
                        </a:rPr>
                        <a:t>2017 Theft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0.020736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4.611279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0.000004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Same as above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2074932"/>
                  </a:ext>
                </a:extLst>
              </a:tr>
            </a:tbl>
          </a:graphicData>
        </a:graphic>
      </p:graphicFrame>
      <p:pic>
        <p:nvPicPr>
          <p:cNvPr id="7" name="Picture 6" descr="A close up of a map&#10;&#10;Description automatically generated">
            <a:extLst>
              <a:ext uri="{FF2B5EF4-FFF2-40B4-BE49-F238E27FC236}">
                <a16:creationId xmlns:a16="http://schemas.microsoft.com/office/drawing/2014/main" id="{384FFA08-00D1-486F-AB85-5711E4F05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672" y="1575517"/>
            <a:ext cx="4759837" cy="4538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F38F21D-7263-4A37-903F-03E5E2E2A30A}"/>
              </a:ext>
            </a:extLst>
          </p:cNvPr>
          <p:cNvSpPr txBox="1"/>
          <p:nvPr/>
        </p:nvSpPr>
        <p:spPr>
          <a:xfrm>
            <a:off x="7604449" y="6204155"/>
            <a:ext cx="3610947" cy="369332"/>
          </a:xfrm>
          <a:prstGeom prst="rect">
            <a:avLst/>
          </a:prstGeom>
          <a:noFill/>
          <a:ln>
            <a:noFill/>
          </a:ln>
        </p:spPr>
        <p:txBody>
          <a:bodyPr wrap="square" rtlCol="0">
            <a:spAutoFit/>
          </a:bodyPr>
          <a:lstStyle/>
          <a:p>
            <a:r>
              <a:rPr lang="en-CA" dirty="0"/>
              <a:t>Global </a:t>
            </a:r>
            <a:r>
              <a:rPr lang="en-CA" dirty="0" err="1"/>
              <a:t>Morans</a:t>
            </a:r>
            <a:r>
              <a:rPr lang="en-CA" dirty="0"/>
              <a:t> I – Theft Rt 2008</a:t>
            </a:r>
            <a:endParaRPr lang="en-US" dirty="0"/>
          </a:p>
        </p:txBody>
      </p:sp>
      <p:sp>
        <p:nvSpPr>
          <p:cNvPr id="9" name="TextBox 8">
            <a:extLst>
              <a:ext uri="{FF2B5EF4-FFF2-40B4-BE49-F238E27FC236}">
                <a16:creationId xmlns:a16="http://schemas.microsoft.com/office/drawing/2014/main" id="{15E24249-036A-4B88-8103-4F53072876C8}"/>
              </a:ext>
            </a:extLst>
          </p:cNvPr>
          <p:cNvSpPr txBox="1"/>
          <p:nvPr/>
        </p:nvSpPr>
        <p:spPr>
          <a:xfrm>
            <a:off x="647801" y="4662743"/>
            <a:ext cx="6036906" cy="1600438"/>
          </a:xfrm>
          <a:prstGeom prst="rect">
            <a:avLst/>
          </a:prstGeom>
          <a:noFill/>
        </p:spPr>
        <p:txBody>
          <a:bodyPr wrap="square" rtlCol="0">
            <a:spAutoFit/>
          </a:bodyPr>
          <a:lstStyle/>
          <a:p>
            <a:pPr marL="285750" indent="-285750">
              <a:buFont typeface="Arial" panose="020B0604020202020204" pitchFamily="34" charset="0"/>
              <a:buChar char="•"/>
            </a:pPr>
            <a:r>
              <a:rPr lang="en-CA" sz="1400" dirty="0"/>
              <a:t>Theft showed a high rate of global spatial autocorrelation</a:t>
            </a:r>
          </a:p>
          <a:p>
            <a:pPr marL="285750" indent="-285750">
              <a:buFont typeface="Arial" panose="020B0604020202020204" pitchFamily="34" charset="0"/>
              <a:buChar char="•"/>
            </a:pPr>
            <a:r>
              <a:rPr lang="en-CA" sz="1400" dirty="0"/>
              <a:t>High or low concentrations of theft were often near other areas of high or low theft rates</a:t>
            </a:r>
          </a:p>
          <a:p>
            <a:pPr marL="285750" indent="-285750">
              <a:buFont typeface="Arial" panose="020B0604020202020204" pitchFamily="34" charset="0"/>
              <a:buChar char="•"/>
            </a:pPr>
            <a:r>
              <a:rPr lang="en-CA" sz="1400" dirty="0"/>
              <a:t>Sex crimes showed little to no global spatial autocorrelation</a:t>
            </a:r>
            <a:endParaRPr lang="en-US" sz="1400" dirty="0"/>
          </a:p>
          <a:p>
            <a:pPr marL="285750" indent="-285750">
              <a:buFont typeface="Arial" panose="020B0604020202020204" pitchFamily="34" charset="0"/>
              <a:buChar char="•"/>
            </a:pPr>
            <a:r>
              <a:rPr lang="en-US" sz="1400" dirty="0"/>
              <a:t>Sex crimes were close to being distributed randomly across the city</a:t>
            </a:r>
          </a:p>
          <a:p>
            <a:pPr marL="285750" indent="-285750">
              <a:buFont typeface="Arial" panose="020B0604020202020204" pitchFamily="34" charset="0"/>
              <a:buChar char="•"/>
            </a:pPr>
            <a:r>
              <a:rPr lang="en-US" sz="1400" dirty="0"/>
              <a:t>Not likely to find areas of high or low concentrations of sex crimes near other areas of high or low sex crime rates</a:t>
            </a:r>
            <a:endParaRPr lang="en-CA" sz="1400" dirty="0"/>
          </a:p>
        </p:txBody>
      </p:sp>
    </p:spTree>
    <p:extLst>
      <p:ext uri="{BB962C8B-B14F-4D97-AF65-F5344CB8AC3E}">
        <p14:creationId xmlns:p14="http://schemas.microsoft.com/office/powerpoint/2010/main" val="206248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9C08-41C7-4601-9A69-4302B0E07319}"/>
              </a:ext>
            </a:extLst>
          </p:cNvPr>
          <p:cNvSpPr>
            <a:spLocks noGrp="1"/>
          </p:cNvSpPr>
          <p:nvPr>
            <p:ph type="title"/>
          </p:nvPr>
        </p:nvSpPr>
        <p:spPr/>
        <p:txBody>
          <a:bodyPr/>
          <a:lstStyle/>
          <a:p>
            <a:pPr algn="ctr"/>
            <a:r>
              <a:rPr lang="en-CA" dirty="0"/>
              <a:t>Results – Global G Statistic</a:t>
            </a:r>
            <a:endParaRPr lang="en-US" dirty="0"/>
          </a:p>
        </p:txBody>
      </p:sp>
      <p:graphicFrame>
        <p:nvGraphicFramePr>
          <p:cNvPr id="4" name="Content Placeholder 3">
            <a:extLst>
              <a:ext uri="{FF2B5EF4-FFF2-40B4-BE49-F238E27FC236}">
                <a16:creationId xmlns:a16="http://schemas.microsoft.com/office/drawing/2014/main" id="{F1C91A9C-C653-4FAD-B8BB-A4B71C850824}"/>
              </a:ext>
            </a:extLst>
          </p:cNvPr>
          <p:cNvGraphicFramePr>
            <a:graphicFrameLocks noGrp="1"/>
          </p:cNvGraphicFramePr>
          <p:nvPr>
            <p:ph idx="1"/>
            <p:extLst>
              <p:ext uri="{D42A27DB-BD31-4B8C-83A1-F6EECF244321}">
                <p14:modId xmlns:p14="http://schemas.microsoft.com/office/powerpoint/2010/main" val="1719844583"/>
              </p:ext>
            </p:extLst>
          </p:nvPr>
        </p:nvGraphicFramePr>
        <p:xfrm>
          <a:off x="514803" y="1472680"/>
          <a:ext cx="5727376" cy="1952626"/>
        </p:xfrm>
        <a:graphic>
          <a:graphicData uri="http://schemas.openxmlformats.org/drawingml/2006/table">
            <a:tbl>
              <a:tblPr firstRow="1" firstCol="1" bandRow="1">
                <a:tableStyleId>{5C22544A-7EE6-4342-B048-85BDC9FD1C3A}</a:tableStyleId>
              </a:tblPr>
              <a:tblGrid>
                <a:gridCol w="875458">
                  <a:extLst>
                    <a:ext uri="{9D8B030D-6E8A-4147-A177-3AD203B41FA5}">
                      <a16:colId xmlns:a16="http://schemas.microsoft.com/office/drawing/2014/main" val="2148276070"/>
                    </a:ext>
                  </a:extLst>
                </a:gridCol>
                <a:gridCol w="864135">
                  <a:extLst>
                    <a:ext uri="{9D8B030D-6E8A-4147-A177-3AD203B41FA5}">
                      <a16:colId xmlns:a16="http://schemas.microsoft.com/office/drawing/2014/main" val="1443670214"/>
                    </a:ext>
                  </a:extLst>
                </a:gridCol>
                <a:gridCol w="936673">
                  <a:extLst>
                    <a:ext uri="{9D8B030D-6E8A-4147-A177-3AD203B41FA5}">
                      <a16:colId xmlns:a16="http://schemas.microsoft.com/office/drawing/2014/main" val="533901357"/>
                    </a:ext>
                  </a:extLst>
                </a:gridCol>
                <a:gridCol w="793102">
                  <a:extLst>
                    <a:ext uri="{9D8B030D-6E8A-4147-A177-3AD203B41FA5}">
                      <a16:colId xmlns:a16="http://schemas.microsoft.com/office/drawing/2014/main" val="1825208463"/>
                    </a:ext>
                  </a:extLst>
                </a:gridCol>
                <a:gridCol w="849086">
                  <a:extLst>
                    <a:ext uri="{9D8B030D-6E8A-4147-A177-3AD203B41FA5}">
                      <a16:colId xmlns:a16="http://schemas.microsoft.com/office/drawing/2014/main" val="276959959"/>
                    </a:ext>
                  </a:extLst>
                </a:gridCol>
                <a:gridCol w="1408922">
                  <a:extLst>
                    <a:ext uri="{9D8B030D-6E8A-4147-A177-3AD203B41FA5}">
                      <a16:colId xmlns:a16="http://schemas.microsoft.com/office/drawing/2014/main" val="2983475198"/>
                    </a:ext>
                  </a:extLst>
                </a:gridCol>
              </a:tblGrid>
              <a:tr h="264875">
                <a:tc>
                  <a:txBody>
                    <a:bodyPr/>
                    <a:lstStyle/>
                    <a:p>
                      <a:pPr marL="0" marR="0">
                        <a:lnSpc>
                          <a:spcPct val="107000"/>
                        </a:lnSpc>
                        <a:spcBef>
                          <a:spcPts val="0"/>
                        </a:spcBef>
                        <a:spcAft>
                          <a:spcPts val="0"/>
                        </a:spcAft>
                      </a:pPr>
                      <a:r>
                        <a:rPr lang="en-CA" sz="1100">
                          <a:effectLst/>
                        </a:rPr>
                        <a:t>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Obs General 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Expected 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Z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P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err="1">
                          <a:effectLst/>
                        </a:rPr>
                        <a:t>Clust</a:t>
                      </a:r>
                      <a:r>
                        <a:rPr lang="en-CA" sz="1100" dirty="0">
                          <a:effectLst/>
                        </a:rPr>
                        <a:t>/Ran/</a:t>
                      </a:r>
                      <a:r>
                        <a:rPr lang="en-CA" sz="1100" dirty="0" err="1">
                          <a:effectLst/>
                        </a:rPr>
                        <a:t>Disp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118675"/>
                  </a:ext>
                </a:extLst>
              </a:tr>
              <a:tr h="400701">
                <a:tc>
                  <a:txBody>
                    <a:bodyPr/>
                    <a:lstStyle/>
                    <a:p>
                      <a:pPr marL="0" marR="0">
                        <a:lnSpc>
                          <a:spcPct val="107000"/>
                        </a:lnSpc>
                        <a:spcBef>
                          <a:spcPts val="0"/>
                        </a:spcBef>
                        <a:spcAft>
                          <a:spcPts val="0"/>
                        </a:spcAft>
                      </a:pPr>
                      <a:r>
                        <a:rPr lang="en-CA" sz="1100">
                          <a:effectLst/>
                        </a:rPr>
                        <a:t>2008 Sex Abuse 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0.005772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0.434303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0.664068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Random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548285"/>
                  </a:ext>
                </a:extLst>
              </a:tr>
              <a:tr h="400701">
                <a:tc>
                  <a:txBody>
                    <a:bodyPr/>
                    <a:lstStyle/>
                    <a:p>
                      <a:pPr marL="0" marR="0">
                        <a:lnSpc>
                          <a:spcPct val="107000"/>
                        </a:lnSpc>
                        <a:spcBef>
                          <a:spcPts val="0"/>
                        </a:spcBef>
                        <a:spcAft>
                          <a:spcPts val="0"/>
                        </a:spcAft>
                      </a:pPr>
                      <a:r>
                        <a:rPr lang="en-CA" sz="1100">
                          <a:effectLst/>
                        </a:rPr>
                        <a:t>2011 Sex Abuse 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0.002714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0.005618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-1.890623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0.058675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Low clusters – less 10% chance rand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3120049"/>
                  </a:ext>
                </a:extLst>
              </a:tr>
              <a:tr h="400701">
                <a:tc>
                  <a:txBody>
                    <a:bodyPr/>
                    <a:lstStyle/>
                    <a:p>
                      <a:pPr marL="0" marR="0">
                        <a:lnSpc>
                          <a:spcPct val="107000"/>
                        </a:lnSpc>
                        <a:spcBef>
                          <a:spcPts val="0"/>
                        </a:spcBef>
                        <a:spcAft>
                          <a:spcPts val="0"/>
                        </a:spcAft>
                      </a:pPr>
                      <a:r>
                        <a:rPr lang="en-CA" sz="1100">
                          <a:effectLst/>
                        </a:rPr>
                        <a:t>2014 Sex Abuse 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0.004495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-0.889988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0.373473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Random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0934355"/>
                  </a:ext>
                </a:extLst>
              </a:tr>
              <a:tr h="400701">
                <a:tc>
                  <a:txBody>
                    <a:bodyPr/>
                    <a:lstStyle/>
                    <a:p>
                      <a:pPr marL="0" marR="0">
                        <a:lnSpc>
                          <a:spcPct val="107000"/>
                        </a:lnSpc>
                        <a:spcBef>
                          <a:spcPts val="0"/>
                        </a:spcBef>
                        <a:spcAft>
                          <a:spcPts val="0"/>
                        </a:spcAft>
                      </a:pPr>
                      <a:r>
                        <a:rPr lang="en-CA" sz="1100">
                          <a:effectLst/>
                        </a:rPr>
                        <a:t>2017 Sex Abuse 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0.005733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0.107144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0.914675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Random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2802983"/>
                  </a:ext>
                </a:extLst>
              </a:tr>
            </a:tbl>
          </a:graphicData>
        </a:graphic>
      </p:graphicFrame>
      <p:graphicFrame>
        <p:nvGraphicFramePr>
          <p:cNvPr id="5" name="Table 4">
            <a:extLst>
              <a:ext uri="{FF2B5EF4-FFF2-40B4-BE49-F238E27FC236}">
                <a16:creationId xmlns:a16="http://schemas.microsoft.com/office/drawing/2014/main" id="{29FDB055-4C55-4E43-8CB6-EE932656FA83}"/>
              </a:ext>
            </a:extLst>
          </p:cNvPr>
          <p:cNvGraphicFramePr>
            <a:graphicFrameLocks noGrp="1"/>
          </p:cNvGraphicFramePr>
          <p:nvPr>
            <p:extLst>
              <p:ext uri="{D42A27DB-BD31-4B8C-83A1-F6EECF244321}">
                <p14:modId xmlns:p14="http://schemas.microsoft.com/office/powerpoint/2010/main" val="4262052892"/>
              </p:ext>
            </p:extLst>
          </p:nvPr>
        </p:nvGraphicFramePr>
        <p:xfrm>
          <a:off x="514803" y="3602632"/>
          <a:ext cx="5727376" cy="1569722"/>
        </p:xfrm>
        <a:graphic>
          <a:graphicData uri="http://schemas.openxmlformats.org/drawingml/2006/table">
            <a:tbl>
              <a:tblPr firstRow="1" firstCol="1" bandRow="1">
                <a:tableStyleId>{5C22544A-7EE6-4342-B048-85BDC9FD1C3A}</a:tableStyleId>
              </a:tblPr>
              <a:tblGrid>
                <a:gridCol w="716838">
                  <a:extLst>
                    <a:ext uri="{9D8B030D-6E8A-4147-A177-3AD203B41FA5}">
                      <a16:colId xmlns:a16="http://schemas.microsoft.com/office/drawing/2014/main" val="787717965"/>
                    </a:ext>
                  </a:extLst>
                </a:gridCol>
                <a:gridCol w="1191879">
                  <a:extLst>
                    <a:ext uri="{9D8B030D-6E8A-4147-A177-3AD203B41FA5}">
                      <a16:colId xmlns:a16="http://schemas.microsoft.com/office/drawing/2014/main" val="2051448050"/>
                    </a:ext>
                  </a:extLst>
                </a:gridCol>
                <a:gridCol w="1175490">
                  <a:extLst>
                    <a:ext uri="{9D8B030D-6E8A-4147-A177-3AD203B41FA5}">
                      <a16:colId xmlns:a16="http://schemas.microsoft.com/office/drawing/2014/main" val="3361592492"/>
                    </a:ext>
                  </a:extLst>
                </a:gridCol>
                <a:gridCol w="733227">
                  <a:extLst>
                    <a:ext uri="{9D8B030D-6E8A-4147-A177-3AD203B41FA5}">
                      <a16:colId xmlns:a16="http://schemas.microsoft.com/office/drawing/2014/main" val="1834818501"/>
                    </a:ext>
                  </a:extLst>
                </a:gridCol>
                <a:gridCol w="645019">
                  <a:extLst>
                    <a:ext uri="{9D8B030D-6E8A-4147-A177-3AD203B41FA5}">
                      <a16:colId xmlns:a16="http://schemas.microsoft.com/office/drawing/2014/main" val="3328499015"/>
                    </a:ext>
                  </a:extLst>
                </a:gridCol>
                <a:gridCol w="1264923">
                  <a:extLst>
                    <a:ext uri="{9D8B030D-6E8A-4147-A177-3AD203B41FA5}">
                      <a16:colId xmlns:a16="http://schemas.microsoft.com/office/drawing/2014/main" val="3998853319"/>
                    </a:ext>
                  </a:extLst>
                </a:gridCol>
              </a:tblGrid>
              <a:tr h="123616">
                <a:tc>
                  <a:txBody>
                    <a:bodyPr/>
                    <a:lstStyle/>
                    <a:p>
                      <a:pPr marL="0" marR="0">
                        <a:lnSpc>
                          <a:spcPct val="107000"/>
                        </a:lnSpc>
                        <a:spcBef>
                          <a:spcPts val="0"/>
                        </a:spcBef>
                        <a:spcAft>
                          <a:spcPts val="0"/>
                        </a:spcAft>
                      </a:pPr>
                      <a:r>
                        <a:rPr lang="en-CA" sz="1100">
                          <a:effectLst/>
                        </a:rPr>
                        <a:t>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err="1">
                          <a:effectLst/>
                        </a:rPr>
                        <a:t>Obs</a:t>
                      </a:r>
                      <a:r>
                        <a:rPr lang="en-CA" sz="1100" dirty="0">
                          <a:effectLst/>
                        </a:rPr>
                        <a:t> General 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Expected 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Z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P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Clust/Ran/Disp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555787"/>
                  </a:ext>
                </a:extLst>
              </a:tr>
              <a:tr h="252955">
                <a:tc>
                  <a:txBody>
                    <a:bodyPr/>
                    <a:lstStyle/>
                    <a:p>
                      <a:pPr marL="0" marR="0">
                        <a:lnSpc>
                          <a:spcPct val="107000"/>
                        </a:lnSpc>
                        <a:spcBef>
                          <a:spcPts val="0"/>
                        </a:spcBef>
                        <a:spcAft>
                          <a:spcPts val="0"/>
                        </a:spcAft>
                      </a:pPr>
                      <a:r>
                        <a:rPr lang="en-CA" sz="1100">
                          <a:effectLst/>
                        </a:rPr>
                        <a:t>Theft Rt 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0.008249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1.932395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0.053311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High clust, less 10% chance rand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1110240"/>
                  </a:ext>
                </a:extLst>
              </a:tr>
              <a:tr h="252955">
                <a:tc>
                  <a:txBody>
                    <a:bodyPr/>
                    <a:lstStyle/>
                    <a:p>
                      <a:pPr marL="0" marR="0">
                        <a:lnSpc>
                          <a:spcPct val="107000"/>
                        </a:lnSpc>
                        <a:spcBef>
                          <a:spcPts val="0"/>
                        </a:spcBef>
                        <a:spcAft>
                          <a:spcPts val="0"/>
                        </a:spcAft>
                      </a:pPr>
                      <a:r>
                        <a:rPr lang="en-CA" sz="1100">
                          <a:effectLst/>
                        </a:rPr>
                        <a:t>Theft Rt 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0.010463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2.890402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0.003847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V hi-clust, less 1% chance rand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7376707"/>
                  </a:ext>
                </a:extLst>
              </a:tr>
              <a:tr h="252955">
                <a:tc>
                  <a:txBody>
                    <a:bodyPr/>
                    <a:lstStyle/>
                    <a:p>
                      <a:pPr marL="0" marR="0">
                        <a:lnSpc>
                          <a:spcPct val="107000"/>
                        </a:lnSpc>
                        <a:spcBef>
                          <a:spcPts val="0"/>
                        </a:spcBef>
                        <a:spcAft>
                          <a:spcPts val="0"/>
                        </a:spcAft>
                      </a:pPr>
                      <a:r>
                        <a:rPr lang="en-CA" sz="1100">
                          <a:effectLst/>
                        </a:rPr>
                        <a:t>Theft Rt 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0.009642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0.005618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2.560318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0.010458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Med hi clust, less 5% chance rand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7582164"/>
                  </a:ext>
                </a:extLst>
              </a:tr>
              <a:tr h="252955">
                <a:tc>
                  <a:txBody>
                    <a:bodyPr/>
                    <a:lstStyle/>
                    <a:p>
                      <a:pPr marL="0" marR="0">
                        <a:lnSpc>
                          <a:spcPct val="107000"/>
                        </a:lnSpc>
                        <a:spcBef>
                          <a:spcPts val="0"/>
                        </a:spcBef>
                        <a:spcAft>
                          <a:spcPts val="0"/>
                        </a:spcAft>
                      </a:pPr>
                      <a:r>
                        <a:rPr lang="en-CA" sz="1100">
                          <a:effectLst/>
                        </a:rPr>
                        <a:t>Theft Rt 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0.009166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0.005618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3.046051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0.002319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rPr>
                        <a:t>Hi-</a:t>
                      </a:r>
                      <a:r>
                        <a:rPr lang="en-CA" sz="1100" dirty="0" err="1">
                          <a:effectLst/>
                        </a:rPr>
                        <a:t>clus</a:t>
                      </a:r>
                      <a:r>
                        <a:rPr lang="en-CA" sz="1100" dirty="0">
                          <a:effectLst/>
                        </a:rPr>
                        <a:t>, less 1% chance rand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1617744"/>
                  </a:ext>
                </a:extLst>
              </a:tr>
            </a:tbl>
          </a:graphicData>
        </a:graphic>
      </p:graphicFrame>
      <p:pic>
        <p:nvPicPr>
          <p:cNvPr id="7" name="Picture 6" descr="A close up of a map&#10;&#10;Description automatically generated">
            <a:extLst>
              <a:ext uri="{FF2B5EF4-FFF2-40B4-BE49-F238E27FC236}">
                <a16:creationId xmlns:a16="http://schemas.microsoft.com/office/drawing/2014/main" id="{108585F0-7EBA-4DAD-AF18-BDDBD64BB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83" y="1472679"/>
            <a:ext cx="5073414" cy="4892665"/>
          </a:xfrm>
          <a:prstGeom prst="rect">
            <a:avLst/>
          </a:prstGeom>
        </p:spPr>
      </p:pic>
      <p:sp>
        <p:nvSpPr>
          <p:cNvPr id="8" name="TextBox 7">
            <a:extLst>
              <a:ext uri="{FF2B5EF4-FFF2-40B4-BE49-F238E27FC236}">
                <a16:creationId xmlns:a16="http://schemas.microsoft.com/office/drawing/2014/main" id="{54C50CA2-9E22-4786-93BF-D71589CD2DAD}"/>
              </a:ext>
            </a:extLst>
          </p:cNvPr>
          <p:cNvSpPr txBox="1"/>
          <p:nvPr/>
        </p:nvSpPr>
        <p:spPr>
          <a:xfrm>
            <a:off x="7613779" y="6365344"/>
            <a:ext cx="3442481" cy="369332"/>
          </a:xfrm>
          <a:prstGeom prst="rect">
            <a:avLst/>
          </a:prstGeom>
          <a:noFill/>
          <a:ln>
            <a:noFill/>
          </a:ln>
        </p:spPr>
        <p:txBody>
          <a:bodyPr wrap="none" rtlCol="0">
            <a:spAutoFit/>
          </a:bodyPr>
          <a:lstStyle/>
          <a:p>
            <a:r>
              <a:rPr lang="en-CA" dirty="0"/>
              <a:t>General G Statistic – Sex Rate 2011</a:t>
            </a:r>
            <a:endParaRPr lang="en-US" dirty="0"/>
          </a:p>
        </p:txBody>
      </p:sp>
      <p:sp>
        <p:nvSpPr>
          <p:cNvPr id="9" name="TextBox 8">
            <a:extLst>
              <a:ext uri="{FF2B5EF4-FFF2-40B4-BE49-F238E27FC236}">
                <a16:creationId xmlns:a16="http://schemas.microsoft.com/office/drawing/2014/main" id="{5A5FC37D-22C8-44DC-8C1E-EABD9E0EEC09}"/>
              </a:ext>
            </a:extLst>
          </p:cNvPr>
          <p:cNvSpPr txBox="1"/>
          <p:nvPr/>
        </p:nvSpPr>
        <p:spPr>
          <a:xfrm>
            <a:off x="514803" y="5349681"/>
            <a:ext cx="5727376" cy="1200329"/>
          </a:xfrm>
          <a:prstGeom prst="rect">
            <a:avLst/>
          </a:prstGeom>
          <a:noFill/>
        </p:spPr>
        <p:txBody>
          <a:bodyPr wrap="square" rtlCol="0">
            <a:spAutoFit/>
          </a:bodyPr>
          <a:lstStyle/>
          <a:p>
            <a:pPr marL="285750" indent="-285750">
              <a:buFont typeface="Arial" panose="020B0604020202020204" pitchFamily="34" charset="0"/>
              <a:buChar char="•"/>
            </a:pPr>
            <a:r>
              <a:rPr lang="en-CA" dirty="0"/>
              <a:t>Thefts again demonstrated a high degree of global clustering </a:t>
            </a:r>
          </a:p>
          <a:p>
            <a:pPr marL="285750" indent="-285750">
              <a:buFont typeface="Arial" panose="020B0604020202020204" pitchFamily="34" charset="0"/>
              <a:buChar char="•"/>
            </a:pPr>
            <a:r>
              <a:rPr lang="en-CA" dirty="0"/>
              <a:t>Sex crimes rarely showed a statistically significant degree of clustering</a:t>
            </a:r>
            <a:endParaRPr lang="en-US" dirty="0"/>
          </a:p>
        </p:txBody>
      </p:sp>
    </p:spTree>
    <p:extLst>
      <p:ext uri="{BB962C8B-B14F-4D97-AF65-F5344CB8AC3E}">
        <p14:creationId xmlns:p14="http://schemas.microsoft.com/office/powerpoint/2010/main" val="347740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2125-2FD7-44CF-B7CE-0D929AD1874A}"/>
              </a:ext>
            </a:extLst>
          </p:cNvPr>
          <p:cNvSpPr>
            <a:spLocks noGrp="1"/>
          </p:cNvSpPr>
          <p:nvPr>
            <p:ph type="title"/>
          </p:nvPr>
        </p:nvSpPr>
        <p:spPr>
          <a:xfrm>
            <a:off x="2629320" y="107339"/>
            <a:ext cx="6884437" cy="433356"/>
          </a:xfrm>
        </p:spPr>
        <p:txBody>
          <a:bodyPr>
            <a:normAutofit fontScale="90000"/>
          </a:bodyPr>
          <a:lstStyle/>
          <a:p>
            <a:pPr algn="ctr"/>
            <a:r>
              <a:rPr lang="en-CA" sz="3600" dirty="0"/>
              <a:t>Results – Local Clustering - Samples</a:t>
            </a:r>
            <a:endParaRPr lang="en-US" sz="3600" dirty="0"/>
          </a:p>
        </p:txBody>
      </p:sp>
      <p:pic>
        <p:nvPicPr>
          <p:cNvPr id="9" name="Picture 8" descr="A picture containing text, map&#10;&#10;Description automatically generated">
            <a:extLst>
              <a:ext uri="{FF2B5EF4-FFF2-40B4-BE49-F238E27FC236}">
                <a16:creationId xmlns:a16="http://schemas.microsoft.com/office/drawing/2014/main" id="{93B48A81-8A4D-4A85-95B4-C98F78B09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246" y="3783562"/>
            <a:ext cx="3737807" cy="2888305"/>
          </a:xfrm>
          <a:prstGeom prst="rect">
            <a:avLst/>
          </a:prstGeom>
          <a:ln>
            <a:solidFill>
              <a:schemeClr val="tx1"/>
            </a:solidFill>
          </a:ln>
        </p:spPr>
      </p:pic>
      <p:pic>
        <p:nvPicPr>
          <p:cNvPr id="13" name="Picture 12" descr="A picture containing text, map&#10;&#10;Description automatically generated">
            <a:extLst>
              <a:ext uri="{FF2B5EF4-FFF2-40B4-BE49-F238E27FC236}">
                <a16:creationId xmlns:a16="http://schemas.microsoft.com/office/drawing/2014/main" id="{95898606-B6BC-4319-B899-3207D84AF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948" y="3783562"/>
            <a:ext cx="3737807" cy="2888305"/>
          </a:xfrm>
          <a:prstGeom prst="rect">
            <a:avLst/>
          </a:prstGeom>
          <a:ln>
            <a:solidFill>
              <a:schemeClr val="tx1"/>
            </a:solidFill>
          </a:ln>
        </p:spPr>
      </p:pic>
      <p:pic>
        <p:nvPicPr>
          <p:cNvPr id="15" name="Picture 14" descr="A picture containing text, map&#10;&#10;Description automatically generated">
            <a:extLst>
              <a:ext uri="{FF2B5EF4-FFF2-40B4-BE49-F238E27FC236}">
                <a16:creationId xmlns:a16="http://schemas.microsoft.com/office/drawing/2014/main" id="{81BACAE1-0308-477F-AB5B-DCB73CBC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948" y="717975"/>
            <a:ext cx="3737807" cy="2888306"/>
          </a:xfrm>
          <a:prstGeom prst="rect">
            <a:avLst/>
          </a:prstGeom>
          <a:ln>
            <a:solidFill>
              <a:schemeClr val="tx1"/>
            </a:solidFill>
          </a:ln>
        </p:spPr>
      </p:pic>
      <p:pic>
        <p:nvPicPr>
          <p:cNvPr id="19" name="Picture 18" descr="A picture containing text, map&#10;&#10;Description automatically generated">
            <a:extLst>
              <a:ext uri="{FF2B5EF4-FFF2-40B4-BE49-F238E27FC236}">
                <a16:creationId xmlns:a16="http://schemas.microsoft.com/office/drawing/2014/main" id="{07D618D4-AFF2-4B87-B286-CDC252A1A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45" y="717974"/>
            <a:ext cx="3737806" cy="2888305"/>
          </a:xfrm>
          <a:prstGeom prst="rect">
            <a:avLst/>
          </a:prstGeom>
          <a:ln>
            <a:solidFill>
              <a:schemeClr val="bg1"/>
            </a:solidFill>
          </a:ln>
        </p:spPr>
      </p:pic>
    </p:spTree>
    <p:extLst>
      <p:ext uri="{BB962C8B-B14F-4D97-AF65-F5344CB8AC3E}">
        <p14:creationId xmlns:p14="http://schemas.microsoft.com/office/powerpoint/2010/main" val="2257149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4C85-9BD2-4B5D-86C9-A032C69BDAEC}"/>
              </a:ext>
            </a:extLst>
          </p:cNvPr>
          <p:cNvSpPr>
            <a:spLocks noGrp="1"/>
          </p:cNvSpPr>
          <p:nvPr>
            <p:ph type="title"/>
          </p:nvPr>
        </p:nvSpPr>
        <p:spPr/>
        <p:txBody>
          <a:bodyPr/>
          <a:lstStyle/>
          <a:p>
            <a:pPr algn="ctr"/>
            <a:r>
              <a:rPr lang="en-CA" dirty="0"/>
              <a:t>Results – Local Clustering</a:t>
            </a:r>
            <a:endParaRPr lang="en-US" dirty="0"/>
          </a:p>
        </p:txBody>
      </p:sp>
      <p:sp>
        <p:nvSpPr>
          <p:cNvPr id="3" name="Content Placeholder 2">
            <a:extLst>
              <a:ext uri="{FF2B5EF4-FFF2-40B4-BE49-F238E27FC236}">
                <a16:creationId xmlns:a16="http://schemas.microsoft.com/office/drawing/2014/main" id="{0243C8AE-329F-4227-A4A8-189C00EEEBFD}"/>
              </a:ext>
            </a:extLst>
          </p:cNvPr>
          <p:cNvSpPr>
            <a:spLocks noGrp="1"/>
          </p:cNvSpPr>
          <p:nvPr>
            <p:ph idx="1"/>
          </p:nvPr>
        </p:nvSpPr>
        <p:spPr>
          <a:xfrm>
            <a:off x="677334" y="2160589"/>
            <a:ext cx="8596668" cy="4212219"/>
          </a:xfrm>
        </p:spPr>
        <p:txBody>
          <a:bodyPr>
            <a:normAutofit fontScale="85000" lnSpcReduction="10000"/>
          </a:bodyPr>
          <a:lstStyle/>
          <a:p>
            <a:pPr marL="0" indent="0">
              <a:buNone/>
            </a:pPr>
            <a:r>
              <a:rPr lang="en-CA" sz="1800" dirty="0"/>
              <a:t>Theft Crimes:</a:t>
            </a:r>
          </a:p>
          <a:p>
            <a:r>
              <a:rPr lang="en-CA" sz="1800" dirty="0"/>
              <a:t>Persistent high-high clustering around the National Mall, indicating high rates near other high rates</a:t>
            </a:r>
          </a:p>
          <a:p>
            <a:r>
              <a:rPr lang="en-CA" sz="1800" dirty="0"/>
              <a:t>A few persistent low-high clusters near the National Mall indicating outlier low rates hear an area of high rates</a:t>
            </a:r>
          </a:p>
          <a:p>
            <a:r>
              <a:rPr lang="en-CA" sz="1800" dirty="0"/>
              <a:t>Generally persistent low-low clustering in NW DC indicating areas of low values near other areas of low values.  Expected due to long term affluence of NW DC.</a:t>
            </a:r>
          </a:p>
          <a:p>
            <a:pPr marL="0" indent="0">
              <a:buNone/>
            </a:pPr>
            <a:r>
              <a:rPr lang="en-CA" sz="1800" dirty="0"/>
              <a:t>Sex Crimes: </a:t>
            </a:r>
          </a:p>
          <a:p>
            <a:r>
              <a:rPr lang="en-US" sz="1800" dirty="0"/>
              <a:t>Similar patterns as to theft – large area of low-low clustering in NW DC, indicating areas of low crime rates near other areas of low crime rates. Expected due to the high income rates there, which is associated with less crime</a:t>
            </a:r>
          </a:p>
          <a:p>
            <a:r>
              <a:rPr lang="en-US" sz="1800" dirty="0"/>
              <a:t>Problem with absolute/vs calculated rates.  Some areas of ‘high-low’ clustering only had a single incident.  Low in absolute terms, but much higher in relative crime rate terms, producing the high-low outlier we see when the reality is more mixed</a:t>
            </a:r>
          </a:p>
          <a:p>
            <a:r>
              <a:rPr lang="en-US" sz="1800" dirty="0"/>
              <a:t>This issue cropped up repeatedly, with low absolute number of sex crimes</a:t>
            </a:r>
          </a:p>
          <a:p>
            <a:endParaRPr lang="en-US" sz="1800" dirty="0"/>
          </a:p>
        </p:txBody>
      </p:sp>
    </p:spTree>
    <p:extLst>
      <p:ext uri="{BB962C8B-B14F-4D97-AF65-F5344CB8AC3E}">
        <p14:creationId xmlns:p14="http://schemas.microsoft.com/office/powerpoint/2010/main" val="160652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1486-AAF4-4897-AE17-4498064E6874}"/>
              </a:ext>
            </a:extLst>
          </p:cNvPr>
          <p:cNvSpPr>
            <a:spLocks noGrp="1"/>
          </p:cNvSpPr>
          <p:nvPr>
            <p:ph type="title"/>
          </p:nvPr>
        </p:nvSpPr>
        <p:spPr/>
        <p:txBody>
          <a:bodyPr/>
          <a:lstStyle/>
          <a:p>
            <a:pPr algn="ctr"/>
            <a:r>
              <a:rPr lang="en-CA" dirty="0"/>
              <a:t>Results – Hot Spot Analysis: A Note</a:t>
            </a:r>
            <a:endParaRPr lang="en-US" dirty="0"/>
          </a:p>
        </p:txBody>
      </p:sp>
      <p:sp>
        <p:nvSpPr>
          <p:cNvPr id="3" name="Content Placeholder 2">
            <a:extLst>
              <a:ext uri="{FF2B5EF4-FFF2-40B4-BE49-F238E27FC236}">
                <a16:creationId xmlns:a16="http://schemas.microsoft.com/office/drawing/2014/main" id="{DF186D25-40B2-4FA4-B353-CF5D10C312DB}"/>
              </a:ext>
            </a:extLst>
          </p:cNvPr>
          <p:cNvSpPr>
            <a:spLocks noGrp="1"/>
          </p:cNvSpPr>
          <p:nvPr>
            <p:ph idx="1"/>
          </p:nvPr>
        </p:nvSpPr>
        <p:spPr/>
        <p:txBody>
          <a:bodyPr>
            <a:normAutofit fontScale="70000" lnSpcReduction="20000"/>
          </a:bodyPr>
          <a:lstStyle/>
          <a:p>
            <a:r>
              <a:rPr lang="en-CA" sz="2400" dirty="0"/>
              <a:t>Encountered a serious problem and had to adjust methodology</a:t>
            </a:r>
          </a:p>
          <a:p>
            <a:r>
              <a:rPr lang="en-CA" sz="2400" dirty="0"/>
              <a:t>As mentioned earlier, National Mall tract has artificially high crime rates – 1-2 orders of magnitude higher, for all years and both crime types</a:t>
            </a:r>
          </a:p>
          <a:p>
            <a:pPr marL="0" indent="0">
              <a:buNone/>
            </a:pPr>
            <a:r>
              <a:rPr lang="en-CA" sz="2400" dirty="0"/>
              <a:t>Example Sex Crime 2017:</a:t>
            </a:r>
          </a:p>
          <a:p>
            <a:r>
              <a:rPr lang="en-CA" sz="2400" dirty="0"/>
              <a:t>National Mall Crime Rate: 0.05255  Total median Crime Rate: 0.0003009</a:t>
            </a:r>
          </a:p>
          <a:p>
            <a:r>
              <a:rPr lang="en-CA" sz="2400" dirty="0"/>
              <a:t>Histogram Skewness: 12.8  Mean Crime Rate: 0.0007563</a:t>
            </a:r>
          </a:p>
          <a:p>
            <a:r>
              <a:rPr lang="en-CA" sz="2400" dirty="0"/>
              <a:t>Extreme outlier</a:t>
            </a:r>
          </a:p>
          <a:p>
            <a:r>
              <a:rPr lang="en-CA" sz="2400" dirty="0"/>
              <a:t>For theft and sex crimes, National Mall globally skewed hotspots</a:t>
            </a:r>
            <a:r>
              <a:rPr lang="en-US" sz="2400" dirty="0"/>
              <a:t> for all tests in all years – as seen in following slide</a:t>
            </a:r>
          </a:p>
          <a:p>
            <a:r>
              <a:rPr lang="en-US" sz="2400" dirty="0"/>
              <a:t>Was forced to remove National Mall tract from dataset so hotspot analysis could reveal patterns elsewhere in city.   Not sure how best to deal with such an issue</a:t>
            </a:r>
          </a:p>
          <a:p>
            <a:r>
              <a:rPr lang="en-US" sz="2400" dirty="0"/>
              <a:t>Raised a number of question that would be excellent for follow up studies – how to deal with such an extreme outlier.</a:t>
            </a:r>
          </a:p>
          <a:p>
            <a:endParaRPr lang="en-CA" sz="2400" dirty="0"/>
          </a:p>
        </p:txBody>
      </p:sp>
    </p:spTree>
    <p:extLst>
      <p:ext uri="{BB962C8B-B14F-4D97-AF65-F5344CB8AC3E}">
        <p14:creationId xmlns:p14="http://schemas.microsoft.com/office/powerpoint/2010/main" val="3709491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7487-AEBB-4805-B917-C2FCC69491B5}"/>
              </a:ext>
            </a:extLst>
          </p:cNvPr>
          <p:cNvSpPr>
            <a:spLocks noGrp="1"/>
          </p:cNvSpPr>
          <p:nvPr>
            <p:ph type="title"/>
          </p:nvPr>
        </p:nvSpPr>
        <p:spPr>
          <a:xfrm>
            <a:off x="1660848" y="345750"/>
            <a:ext cx="9543661" cy="670573"/>
          </a:xfrm>
        </p:spPr>
        <p:txBody>
          <a:bodyPr>
            <a:normAutofit fontScale="90000"/>
          </a:bodyPr>
          <a:lstStyle/>
          <a:p>
            <a:r>
              <a:rPr lang="en-CA" sz="3600" dirty="0"/>
              <a:t>Results – Hot Spot Analysis - Including National Mall</a:t>
            </a:r>
            <a:endParaRPr lang="en-US" sz="3600" dirty="0"/>
          </a:p>
        </p:txBody>
      </p:sp>
      <p:pic>
        <p:nvPicPr>
          <p:cNvPr id="5" name="Picture 4" descr="A picture containing text, map&#10;&#10;Description automatically generated">
            <a:extLst>
              <a:ext uri="{FF2B5EF4-FFF2-40B4-BE49-F238E27FC236}">
                <a16:creationId xmlns:a16="http://schemas.microsoft.com/office/drawing/2014/main" id="{CCBD88EB-2EBA-4680-8768-0B96769FB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609" y="1016323"/>
            <a:ext cx="5697291" cy="4402452"/>
          </a:xfrm>
          <a:prstGeom prst="rect">
            <a:avLst/>
          </a:prstGeom>
          <a:ln>
            <a:solidFill>
              <a:schemeClr val="tx1"/>
            </a:solidFill>
          </a:ln>
        </p:spPr>
      </p:pic>
      <p:pic>
        <p:nvPicPr>
          <p:cNvPr id="7" name="Picture 6" descr="A picture containing text, map&#10;&#10;Description automatically generated">
            <a:extLst>
              <a:ext uri="{FF2B5EF4-FFF2-40B4-BE49-F238E27FC236}">
                <a16:creationId xmlns:a16="http://schemas.microsoft.com/office/drawing/2014/main" id="{F68BA6C2-3ED4-4126-B8F7-D0DFCE733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02" y="1016323"/>
            <a:ext cx="5697291" cy="4402452"/>
          </a:xfrm>
          <a:prstGeom prst="rect">
            <a:avLst/>
          </a:prstGeom>
          <a:ln>
            <a:solidFill>
              <a:schemeClr val="tx1"/>
            </a:solidFill>
          </a:ln>
        </p:spPr>
      </p:pic>
      <p:sp>
        <p:nvSpPr>
          <p:cNvPr id="8" name="TextBox 7">
            <a:extLst>
              <a:ext uri="{FF2B5EF4-FFF2-40B4-BE49-F238E27FC236}">
                <a16:creationId xmlns:a16="http://schemas.microsoft.com/office/drawing/2014/main" id="{732F6273-8761-4D19-A57C-40508C02BF99}"/>
              </a:ext>
            </a:extLst>
          </p:cNvPr>
          <p:cNvSpPr txBox="1"/>
          <p:nvPr/>
        </p:nvSpPr>
        <p:spPr>
          <a:xfrm>
            <a:off x="2694991" y="5627683"/>
            <a:ext cx="6802017" cy="1200329"/>
          </a:xfrm>
          <a:prstGeom prst="rect">
            <a:avLst/>
          </a:prstGeom>
          <a:noFill/>
        </p:spPr>
        <p:txBody>
          <a:bodyPr wrap="square" rtlCol="0">
            <a:spAutoFit/>
          </a:bodyPr>
          <a:lstStyle/>
          <a:p>
            <a:pPr marL="285750" indent="-285750">
              <a:buFont typeface="Arial" panose="020B0604020202020204" pitchFamily="34" charset="0"/>
              <a:buChar char="•"/>
            </a:pPr>
            <a:r>
              <a:rPr lang="en-CA" dirty="0"/>
              <a:t>All Hotspot Analysis Results were extremely similar</a:t>
            </a:r>
          </a:p>
          <a:p>
            <a:pPr marL="285750" indent="-285750">
              <a:buFont typeface="Arial" panose="020B0604020202020204" pitchFamily="34" charset="0"/>
              <a:buChar char="•"/>
            </a:pPr>
            <a:r>
              <a:rPr lang="en-CA" dirty="0"/>
              <a:t>Provides no information on rest of city</a:t>
            </a:r>
          </a:p>
          <a:p>
            <a:pPr marL="285750" indent="-285750">
              <a:buFont typeface="Arial" panose="020B0604020202020204" pitchFamily="34" charset="0"/>
              <a:buChar char="•"/>
            </a:pPr>
            <a:r>
              <a:rPr lang="en-CA" dirty="0"/>
              <a:t>Artificially high crime rate on National Mall skews everything else</a:t>
            </a:r>
            <a:endParaRPr lang="en-US" dirty="0"/>
          </a:p>
        </p:txBody>
      </p:sp>
    </p:spTree>
    <p:extLst>
      <p:ext uri="{BB962C8B-B14F-4D97-AF65-F5344CB8AC3E}">
        <p14:creationId xmlns:p14="http://schemas.microsoft.com/office/powerpoint/2010/main" val="216561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C5CA-4B0E-4C9D-88AE-36C34C542292}"/>
              </a:ext>
            </a:extLst>
          </p:cNvPr>
          <p:cNvSpPr>
            <a:spLocks noGrp="1"/>
          </p:cNvSpPr>
          <p:nvPr>
            <p:ph type="title"/>
          </p:nvPr>
        </p:nvSpPr>
        <p:spPr>
          <a:xfrm>
            <a:off x="677334" y="182204"/>
            <a:ext cx="8596668" cy="1320800"/>
          </a:xfrm>
        </p:spPr>
        <p:txBody>
          <a:bodyPr/>
          <a:lstStyle/>
          <a:p>
            <a:pPr algn="ctr"/>
            <a:r>
              <a:rPr lang="en-CA" dirty="0"/>
              <a:t>Hot Spot Analysis – Theft – No National Mall</a:t>
            </a:r>
            <a:endParaRPr lang="en-US" dirty="0"/>
          </a:p>
        </p:txBody>
      </p:sp>
      <p:pic>
        <p:nvPicPr>
          <p:cNvPr id="5" name="Picture 4" descr="A picture containing text, map&#10;&#10;Description automatically generated">
            <a:extLst>
              <a:ext uri="{FF2B5EF4-FFF2-40B4-BE49-F238E27FC236}">
                <a16:creationId xmlns:a16="http://schemas.microsoft.com/office/drawing/2014/main" id="{70078AEA-C6C0-4188-802C-17747A43A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74" y="1503005"/>
            <a:ext cx="5577602" cy="4309965"/>
          </a:xfrm>
          <a:prstGeom prst="rect">
            <a:avLst/>
          </a:prstGeom>
          <a:ln>
            <a:solidFill>
              <a:schemeClr val="tx1"/>
            </a:solidFill>
          </a:ln>
        </p:spPr>
      </p:pic>
      <p:pic>
        <p:nvPicPr>
          <p:cNvPr id="7" name="Picture 6" descr="A picture containing text, map&#10;&#10;Description automatically generated">
            <a:extLst>
              <a:ext uri="{FF2B5EF4-FFF2-40B4-BE49-F238E27FC236}">
                <a16:creationId xmlns:a16="http://schemas.microsoft.com/office/drawing/2014/main" id="{76E837D1-7826-4DFE-9F50-985E28F0B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6" y="1503005"/>
            <a:ext cx="5577601" cy="4309965"/>
          </a:xfrm>
          <a:prstGeom prst="rect">
            <a:avLst/>
          </a:prstGeom>
          <a:ln>
            <a:solidFill>
              <a:schemeClr val="tx1"/>
            </a:solidFill>
          </a:ln>
        </p:spPr>
      </p:pic>
      <p:sp>
        <p:nvSpPr>
          <p:cNvPr id="8" name="TextBox 7">
            <a:extLst>
              <a:ext uri="{FF2B5EF4-FFF2-40B4-BE49-F238E27FC236}">
                <a16:creationId xmlns:a16="http://schemas.microsoft.com/office/drawing/2014/main" id="{85D706B8-84F5-4E1F-9BA7-67E87E4C2FFE}"/>
              </a:ext>
            </a:extLst>
          </p:cNvPr>
          <p:cNvSpPr txBox="1"/>
          <p:nvPr/>
        </p:nvSpPr>
        <p:spPr>
          <a:xfrm>
            <a:off x="2836506" y="5878286"/>
            <a:ext cx="6660502" cy="923330"/>
          </a:xfrm>
          <a:prstGeom prst="rect">
            <a:avLst/>
          </a:prstGeom>
          <a:noFill/>
        </p:spPr>
        <p:txBody>
          <a:bodyPr wrap="square" rtlCol="0">
            <a:spAutoFit/>
          </a:bodyPr>
          <a:lstStyle/>
          <a:p>
            <a:pPr marL="285750" indent="-285750">
              <a:buFont typeface="Arial" panose="020B0604020202020204" pitchFamily="34" charset="0"/>
              <a:buChar char="•"/>
            </a:pPr>
            <a:r>
              <a:rPr lang="en-CA" dirty="0"/>
              <a:t>Much better results without National Mall</a:t>
            </a:r>
          </a:p>
          <a:p>
            <a:pPr marL="285750" indent="-285750">
              <a:buFont typeface="Arial" panose="020B0604020202020204" pitchFamily="34" charset="0"/>
              <a:buChar char="•"/>
            </a:pPr>
            <a:r>
              <a:rPr lang="en-CA" dirty="0"/>
              <a:t>Chose to preform all hotspot analyses without National Mall census tract</a:t>
            </a:r>
            <a:endParaRPr lang="en-US" dirty="0"/>
          </a:p>
        </p:txBody>
      </p:sp>
    </p:spTree>
    <p:extLst>
      <p:ext uri="{BB962C8B-B14F-4D97-AF65-F5344CB8AC3E}">
        <p14:creationId xmlns:p14="http://schemas.microsoft.com/office/powerpoint/2010/main" val="355582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1DE2-8A99-4DA5-86A1-CC9193E24809}"/>
              </a:ext>
            </a:extLst>
          </p:cNvPr>
          <p:cNvSpPr>
            <a:spLocks noGrp="1"/>
          </p:cNvSpPr>
          <p:nvPr>
            <p:ph type="title"/>
          </p:nvPr>
        </p:nvSpPr>
        <p:spPr/>
        <p:txBody>
          <a:bodyPr/>
          <a:lstStyle/>
          <a:p>
            <a:pPr algn="ctr"/>
            <a:r>
              <a:rPr lang="en-CA" dirty="0"/>
              <a:t>Hot Spot Analysis - Theft</a:t>
            </a:r>
            <a:endParaRPr lang="en-US" dirty="0"/>
          </a:p>
        </p:txBody>
      </p:sp>
      <p:sp>
        <p:nvSpPr>
          <p:cNvPr id="3" name="Content Placeholder 2">
            <a:extLst>
              <a:ext uri="{FF2B5EF4-FFF2-40B4-BE49-F238E27FC236}">
                <a16:creationId xmlns:a16="http://schemas.microsoft.com/office/drawing/2014/main" id="{5DFECE18-24EC-441E-8328-840090B5FAAC}"/>
              </a:ext>
            </a:extLst>
          </p:cNvPr>
          <p:cNvSpPr>
            <a:spLocks noGrp="1"/>
          </p:cNvSpPr>
          <p:nvPr>
            <p:ph idx="1"/>
          </p:nvPr>
        </p:nvSpPr>
        <p:spPr/>
        <p:txBody>
          <a:bodyPr>
            <a:normAutofit/>
          </a:bodyPr>
          <a:lstStyle/>
          <a:p>
            <a:r>
              <a:rPr lang="en-CA" dirty="0"/>
              <a:t>Removing National Mall showed hotspots elsewhere in  city confirming the skewing nature of the National Mall tract</a:t>
            </a:r>
          </a:p>
          <a:p>
            <a:r>
              <a:rPr lang="en-CA" dirty="0"/>
              <a:t>Reinforced suspected hypothesis – theft concentrated in major commercial areas with bars and nightlife – Dupont Circle, Adams Morgan, U St</a:t>
            </a:r>
          </a:p>
          <a:p>
            <a:r>
              <a:rPr lang="en-CA" dirty="0"/>
              <a:t>Also areas with lots of people – downtown DC, areas around the National Mall</a:t>
            </a:r>
          </a:p>
          <a:p>
            <a:r>
              <a:rPr lang="en-CA" dirty="0"/>
              <a:t>Cold spots in NW DC, again expected due to historical affluence</a:t>
            </a:r>
          </a:p>
          <a:p>
            <a:r>
              <a:rPr lang="en-CA" dirty="0"/>
              <a:t>Surprisingly, very little  change in hotspot distribution over time – hot spots stay around the downtown and National Mall area.</a:t>
            </a:r>
            <a:endParaRPr lang="en-US" dirty="0"/>
          </a:p>
        </p:txBody>
      </p:sp>
    </p:spTree>
    <p:extLst>
      <p:ext uri="{BB962C8B-B14F-4D97-AF65-F5344CB8AC3E}">
        <p14:creationId xmlns:p14="http://schemas.microsoft.com/office/powerpoint/2010/main" val="521705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D23A-B857-48A8-AC7D-C9FAEA4B94CF}"/>
              </a:ext>
            </a:extLst>
          </p:cNvPr>
          <p:cNvSpPr>
            <a:spLocks noGrp="1"/>
          </p:cNvSpPr>
          <p:nvPr>
            <p:ph type="title"/>
          </p:nvPr>
        </p:nvSpPr>
        <p:spPr>
          <a:xfrm>
            <a:off x="677334" y="88122"/>
            <a:ext cx="8596668" cy="1320800"/>
          </a:xfrm>
        </p:spPr>
        <p:txBody>
          <a:bodyPr>
            <a:normAutofit/>
          </a:bodyPr>
          <a:lstStyle/>
          <a:p>
            <a:pPr algn="ctr"/>
            <a:r>
              <a:rPr lang="en-CA" sz="4000" dirty="0"/>
              <a:t>Hot Spot Analysis – Sex Crimes – No National Mall</a:t>
            </a:r>
            <a:endParaRPr lang="en-US" sz="4000" dirty="0"/>
          </a:p>
        </p:txBody>
      </p:sp>
      <p:pic>
        <p:nvPicPr>
          <p:cNvPr id="5" name="Picture 4" descr="A picture containing text, map&#10;&#10;Description automatically generated">
            <a:extLst>
              <a:ext uri="{FF2B5EF4-FFF2-40B4-BE49-F238E27FC236}">
                <a16:creationId xmlns:a16="http://schemas.microsoft.com/office/drawing/2014/main" id="{89EE7266-94E1-4D56-9AB5-F3D5254B9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772" y="1408922"/>
            <a:ext cx="5638982" cy="4357395"/>
          </a:xfrm>
          <a:prstGeom prst="rect">
            <a:avLst/>
          </a:prstGeom>
          <a:ln>
            <a:solidFill>
              <a:schemeClr val="tx1"/>
            </a:solidFill>
          </a:ln>
        </p:spPr>
      </p:pic>
      <p:pic>
        <p:nvPicPr>
          <p:cNvPr id="7" name="Picture 6" descr="A picture containing text, map&#10;&#10;Description automatically generated">
            <a:extLst>
              <a:ext uri="{FF2B5EF4-FFF2-40B4-BE49-F238E27FC236}">
                <a16:creationId xmlns:a16="http://schemas.microsoft.com/office/drawing/2014/main" id="{F1C1EC36-C9F2-4978-B1AA-0FBCCF929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48" y="1408922"/>
            <a:ext cx="5638982" cy="4357395"/>
          </a:xfrm>
          <a:prstGeom prst="rect">
            <a:avLst/>
          </a:prstGeom>
          <a:ln>
            <a:solidFill>
              <a:schemeClr val="tx1"/>
            </a:solidFill>
          </a:ln>
        </p:spPr>
      </p:pic>
    </p:spTree>
    <p:extLst>
      <p:ext uri="{BB962C8B-B14F-4D97-AF65-F5344CB8AC3E}">
        <p14:creationId xmlns:p14="http://schemas.microsoft.com/office/powerpoint/2010/main" val="28120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7EA1-F77A-488B-B56F-A141E7381884}"/>
              </a:ext>
            </a:extLst>
          </p:cNvPr>
          <p:cNvSpPr>
            <a:spLocks noGrp="1"/>
          </p:cNvSpPr>
          <p:nvPr>
            <p:ph type="title"/>
          </p:nvPr>
        </p:nvSpPr>
        <p:spPr/>
        <p:txBody>
          <a:bodyPr/>
          <a:lstStyle/>
          <a:p>
            <a:pPr algn="ctr"/>
            <a:r>
              <a:rPr lang="en-CA" dirty="0"/>
              <a:t>Introduction</a:t>
            </a:r>
            <a:endParaRPr lang="en-US" dirty="0"/>
          </a:p>
        </p:txBody>
      </p:sp>
      <p:sp>
        <p:nvSpPr>
          <p:cNvPr id="3" name="Content Placeholder 2">
            <a:extLst>
              <a:ext uri="{FF2B5EF4-FFF2-40B4-BE49-F238E27FC236}">
                <a16:creationId xmlns:a16="http://schemas.microsoft.com/office/drawing/2014/main" id="{502FC4BE-54C9-4E02-8A9D-45D0B3F3F891}"/>
              </a:ext>
            </a:extLst>
          </p:cNvPr>
          <p:cNvSpPr>
            <a:spLocks noGrp="1"/>
          </p:cNvSpPr>
          <p:nvPr>
            <p:ph idx="1"/>
          </p:nvPr>
        </p:nvSpPr>
        <p:spPr/>
        <p:txBody>
          <a:bodyPr>
            <a:normAutofit/>
          </a:bodyPr>
          <a:lstStyle/>
          <a:p>
            <a:r>
              <a:rPr lang="en-CA" dirty="0"/>
              <a:t>As a city, Washington DC has been undergoing rapid change for the past 20 years, with a large increase in population growth, gentrification, and growth in property values as it has become a destination city for well educated young folks looking for a dense, walkable urban environment.  The population has risen from 572,059 in 2000 711,571 in 2019, an increase of almost 25%.</a:t>
            </a:r>
          </a:p>
          <a:p>
            <a:r>
              <a:rPr lang="en-CA" dirty="0"/>
              <a:t>How has this changed affected the city?</a:t>
            </a:r>
          </a:p>
          <a:p>
            <a:r>
              <a:rPr lang="en-CA" dirty="0"/>
              <a:t>DC has a long history with crime, from the devastation of the ‘68 riots to crack and cocaine in the 80s and 90s</a:t>
            </a:r>
          </a:p>
          <a:p>
            <a:r>
              <a:rPr lang="en-CA" dirty="0"/>
              <a:t>As a DC resident and born and raised local, I want to know how crime distribution has changed and evolved in the city over the years</a:t>
            </a:r>
            <a:endParaRPr lang="en-US" dirty="0"/>
          </a:p>
        </p:txBody>
      </p:sp>
    </p:spTree>
    <p:extLst>
      <p:ext uri="{BB962C8B-B14F-4D97-AF65-F5344CB8AC3E}">
        <p14:creationId xmlns:p14="http://schemas.microsoft.com/office/powerpoint/2010/main" val="28105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20CF-9D4B-4D2F-8167-E676F6165455}"/>
              </a:ext>
            </a:extLst>
          </p:cNvPr>
          <p:cNvSpPr>
            <a:spLocks noGrp="1"/>
          </p:cNvSpPr>
          <p:nvPr>
            <p:ph type="title"/>
          </p:nvPr>
        </p:nvSpPr>
        <p:spPr/>
        <p:txBody>
          <a:bodyPr/>
          <a:lstStyle/>
          <a:p>
            <a:pPr algn="ctr"/>
            <a:r>
              <a:rPr lang="en-CA" dirty="0"/>
              <a:t>Hot Spot Analysis – Sex Crimes</a:t>
            </a:r>
            <a:endParaRPr lang="en-US" dirty="0"/>
          </a:p>
        </p:txBody>
      </p:sp>
      <p:sp>
        <p:nvSpPr>
          <p:cNvPr id="3" name="Content Placeholder 2">
            <a:extLst>
              <a:ext uri="{FF2B5EF4-FFF2-40B4-BE49-F238E27FC236}">
                <a16:creationId xmlns:a16="http://schemas.microsoft.com/office/drawing/2014/main" id="{B31031F2-F344-41EE-B79E-F02842F32259}"/>
              </a:ext>
            </a:extLst>
          </p:cNvPr>
          <p:cNvSpPr>
            <a:spLocks noGrp="1"/>
          </p:cNvSpPr>
          <p:nvPr>
            <p:ph idx="1"/>
          </p:nvPr>
        </p:nvSpPr>
        <p:spPr/>
        <p:txBody>
          <a:bodyPr>
            <a:normAutofit/>
          </a:bodyPr>
          <a:lstStyle/>
          <a:p>
            <a:r>
              <a:rPr lang="en-CA" dirty="0"/>
              <a:t>Removing National Mall tract revealed a lot of hot spot patterns elsewhere in city, confirming skewing nature of National Mall’s artificially high crime rate</a:t>
            </a:r>
          </a:p>
          <a:p>
            <a:r>
              <a:rPr lang="en-CA" dirty="0"/>
              <a:t>Persistent cold spots in NW of DC around </a:t>
            </a:r>
            <a:r>
              <a:rPr lang="en-CA" dirty="0" err="1"/>
              <a:t>Tenleytown</a:t>
            </a:r>
            <a:r>
              <a:rPr lang="en-CA" dirty="0"/>
              <a:t>, Van Ness, Cleveland Park – similar to what is seen elsewhere.  Affluent areas of city have generally lower crime rates</a:t>
            </a:r>
          </a:p>
          <a:p>
            <a:r>
              <a:rPr lang="en-CA" dirty="0"/>
              <a:t>Spreading of cool spots in NW DC over time</a:t>
            </a:r>
          </a:p>
          <a:p>
            <a:r>
              <a:rPr lang="en-CA" dirty="0"/>
              <a:t>Large increase in hotspots in SE and NE DC</a:t>
            </a:r>
          </a:p>
          <a:p>
            <a:r>
              <a:rPr lang="en-CA" dirty="0"/>
              <a:t>In 2008 hot spots were around Union Station, in 2017 they moved north to the Florida Ave/Union Market/Gallaudet University area and SE across the Anacostia River </a:t>
            </a:r>
            <a:endParaRPr lang="en-US" dirty="0"/>
          </a:p>
        </p:txBody>
      </p:sp>
    </p:spTree>
    <p:extLst>
      <p:ext uri="{BB962C8B-B14F-4D97-AF65-F5344CB8AC3E}">
        <p14:creationId xmlns:p14="http://schemas.microsoft.com/office/powerpoint/2010/main" val="37356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40E5-DBB3-4BFF-A864-8F3CBAFF8D23}"/>
              </a:ext>
            </a:extLst>
          </p:cNvPr>
          <p:cNvSpPr>
            <a:spLocks noGrp="1"/>
          </p:cNvSpPr>
          <p:nvPr>
            <p:ph type="title"/>
          </p:nvPr>
        </p:nvSpPr>
        <p:spPr/>
        <p:txBody>
          <a:bodyPr/>
          <a:lstStyle/>
          <a:p>
            <a:r>
              <a:rPr lang="en-CA" dirty="0"/>
              <a:t>Hot Spot Analysis – Change Over Time</a:t>
            </a:r>
            <a:endParaRPr lang="en-US" dirty="0"/>
          </a:p>
        </p:txBody>
      </p:sp>
      <p:sp>
        <p:nvSpPr>
          <p:cNvPr id="3" name="Content Placeholder 2">
            <a:extLst>
              <a:ext uri="{FF2B5EF4-FFF2-40B4-BE49-F238E27FC236}">
                <a16:creationId xmlns:a16="http://schemas.microsoft.com/office/drawing/2014/main" id="{45642D16-2575-4343-9E2F-6672BC614354}"/>
              </a:ext>
            </a:extLst>
          </p:cNvPr>
          <p:cNvSpPr>
            <a:spLocks noGrp="1"/>
          </p:cNvSpPr>
          <p:nvPr>
            <p:ph idx="1"/>
          </p:nvPr>
        </p:nvSpPr>
        <p:spPr/>
        <p:txBody>
          <a:bodyPr>
            <a:normAutofit/>
          </a:bodyPr>
          <a:lstStyle/>
          <a:p>
            <a:r>
              <a:rPr lang="en-CA" dirty="0"/>
              <a:t>For thefts, we saw a largely unchanged hot spot distribution</a:t>
            </a:r>
            <a:r>
              <a:rPr lang="en-US" dirty="0"/>
              <a:t> from 2008 – 2017 – concentrated in central and downtown DC</a:t>
            </a:r>
          </a:p>
          <a:p>
            <a:r>
              <a:rPr lang="en-US" dirty="0"/>
              <a:t>For sex crimes, a large expansion of hot spots in SE DC and a large expansion of cool spots in NW DC from 2008-2017</a:t>
            </a:r>
          </a:p>
          <a:p>
            <a:r>
              <a:rPr lang="en-US" dirty="0"/>
              <a:t>Want to quantify this change</a:t>
            </a:r>
          </a:p>
          <a:p>
            <a:r>
              <a:rPr lang="en-US" dirty="0"/>
              <a:t>Maybe there is change happening that is not visible by the hotspot maps</a:t>
            </a:r>
            <a:endParaRPr lang="en-CA" dirty="0"/>
          </a:p>
          <a:p>
            <a:r>
              <a:rPr lang="en-CA" dirty="0"/>
              <a:t>Chose to calculate Zdiff_0817 – subtract the GiZscore_2008 from the GiZscore_2017 for each tract</a:t>
            </a:r>
          </a:p>
          <a:p>
            <a:r>
              <a:rPr lang="en-CA" dirty="0"/>
              <a:t>Negative result indicates a cooling, positive result indicates heating up</a:t>
            </a:r>
          </a:p>
          <a:p>
            <a:r>
              <a:rPr lang="en-CA" dirty="0"/>
              <a:t>Z-score quantifies how hot or cold a spot is, so a difference can give us change in that hot/cold intensity</a:t>
            </a:r>
            <a:endParaRPr lang="en-US" dirty="0"/>
          </a:p>
        </p:txBody>
      </p:sp>
    </p:spTree>
    <p:extLst>
      <p:ext uri="{BB962C8B-B14F-4D97-AF65-F5344CB8AC3E}">
        <p14:creationId xmlns:p14="http://schemas.microsoft.com/office/powerpoint/2010/main" val="3396588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21BF-AFF2-4F64-8B13-BD9C6FC75D89}"/>
              </a:ext>
            </a:extLst>
          </p:cNvPr>
          <p:cNvSpPr>
            <a:spLocks noGrp="1"/>
          </p:cNvSpPr>
          <p:nvPr>
            <p:ph type="title"/>
          </p:nvPr>
        </p:nvSpPr>
        <p:spPr/>
        <p:txBody>
          <a:bodyPr/>
          <a:lstStyle/>
          <a:p>
            <a:pPr algn="ctr"/>
            <a:r>
              <a:rPr lang="en-CA" dirty="0"/>
              <a:t>Hot-Spot Analysis - </a:t>
            </a:r>
            <a:r>
              <a:rPr lang="en-CA" dirty="0" err="1"/>
              <a:t>ZDiff</a:t>
            </a:r>
            <a:endParaRPr lang="en-US" dirty="0"/>
          </a:p>
        </p:txBody>
      </p:sp>
      <p:pic>
        <p:nvPicPr>
          <p:cNvPr id="5" name="Picture 4" descr="A picture containing text, map&#10;&#10;Description automatically generated">
            <a:extLst>
              <a:ext uri="{FF2B5EF4-FFF2-40B4-BE49-F238E27FC236}">
                <a16:creationId xmlns:a16="http://schemas.microsoft.com/office/drawing/2014/main" id="{44DEB639-19C2-43EF-9122-4EC23786A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7" y="1413942"/>
            <a:ext cx="5852119" cy="4522092"/>
          </a:xfrm>
          <a:prstGeom prst="rect">
            <a:avLst/>
          </a:prstGeom>
          <a:ln>
            <a:solidFill>
              <a:schemeClr val="tx1"/>
            </a:solidFill>
          </a:ln>
        </p:spPr>
      </p:pic>
      <p:pic>
        <p:nvPicPr>
          <p:cNvPr id="7" name="Picture 6" descr="A picture containing text, map&#10;&#10;Description automatically generated">
            <a:extLst>
              <a:ext uri="{FF2B5EF4-FFF2-40B4-BE49-F238E27FC236}">
                <a16:creationId xmlns:a16="http://schemas.microsoft.com/office/drawing/2014/main" id="{A5BD88E4-657D-47B3-ACCD-ADC94893E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021" y="1413942"/>
            <a:ext cx="5852122" cy="4522093"/>
          </a:xfrm>
          <a:prstGeom prst="rect">
            <a:avLst/>
          </a:prstGeom>
          <a:ln>
            <a:solidFill>
              <a:schemeClr val="tx1"/>
            </a:solidFill>
          </a:ln>
        </p:spPr>
      </p:pic>
    </p:spTree>
    <p:extLst>
      <p:ext uri="{BB962C8B-B14F-4D97-AF65-F5344CB8AC3E}">
        <p14:creationId xmlns:p14="http://schemas.microsoft.com/office/powerpoint/2010/main" val="335070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57FD-5223-44B2-9260-DCC18A1C2A5F}"/>
              </a:ext>
            </a:extLst>
          </p:cNvPr>
          <p:cNvSpPr>
            <a:spLocks noGrp="1"/>
          </p:cNvSpPr>
          <p:nvPr>
            <p:ph type="title"/>
          </p:nvPr>
        </p:nvSpPr>
        <p:spPr/>
        <p:txBody>
          <a:bodyPr/>
          <a:lstStyle/>
          <a:p>
            <a:pPr algn="ctr"/>
            <a:r>
              <a:rPr lang="en-CA" dirty="0"/>
              <a:t>Hot Spot Analysis – </a:t>
            </a:r>
            <a:r>
              <a:rPr lang="en-CA" dirty="0" err="1"/>
              <a:t>Zdiff</a:t>
            </a:r>
            <a:r>
              <a:rPr lang="en-CA" dirty="0"/>
              <a:t> Sex Crimes</a:t>
            </a:r>
            <a:endParaRPr lang="en-US" dirty="0"/>
          </a:p>
        </p:txBody>
      </p:sp>
      <p:sp>
        <p:nvSpPr>
          <p:cNvPr id="3" name="Content Placeholder 2">
            <a:extLst>
              <a:ext uri="{FF2B5EF4-FFF2-40B4-BE49-F238E27FC236}">
                <a16:creationId xmlns:a16="http://schemas.microsoft.com/office/drawing/2014/main" id="{4945A494-0A36-4B89-AA32-60007251CAD7}"/>
              </a:ext>
            </a:extLst>
          </p:cNvPr>
          <p:cNvSpPr>
            <a:spLocks noGrp="1"/>
          </p:cNvSpPr>
          <p:nvPr>
            <p:ph idx="1"/>
          </p:nvPr>
        </p:nvSpPr>
        <p:spPr/>
        <p:txBody>
          <a:bodyPr/>
          <a:lstStyle/>
          <a:p>
            <a:r>
              <a:rPr lang="en-CA" dirty="0"/>
              <a:t>Significant trends in hot spots changing over time</a:t>
            </a:r>
          </a:p>
          <a:p>
            <a:r>
              <a:rPr lang="en-US" dirty="0"/>
              <a:t>Change map matched the hotspot maps – large heating up in SE DC</a:t>
            </a:r>
          </a:p>
          <a:p>
            <a:r>
              <a:rPr lang="en-US" dirty="0"/>
              <a:t>Usually an increase in sex crime rate had a positive </a:t>
            </a:r>
            <a:r>
              <a:rPr lang="en-US" dirty="0" err="1"/>
              <a:t>Zdiff</a:t>
            </a:r>
            <a:r>
              <a:rPr lang="en-US" dirty="0"/>
              <a:t> score – indicating a heating up</a:t>
            </a:r>
          </a:p>
          <a:p>
            <a:r>
              <a:rPr lang="en-US" dirty="0"/>
              <a:t>However a number of tracts had a drop in the total sex crime rate but had an increase in the </a:t>
            </a:r>
            <a:r>
              <a:rPr lang="en-US" dirty="0" err="1"/>
              <a:t>GiZscore</a:t>
            </a:r>
            <a:r>
              <a:rPr lang="en-US" dirty="0"/>
              <a:t> between 2008 and 2017.  </a:t>
            </a:r>
          </a:p>
          <a:p>
            <a:r>
              <a:rPr lang="en-US" dirty="0"/>
              <a:t>How does a tract have a lower crime rate but increase as a hotspot?</a:t>
            </a:r>
          </a:p>
        </p:txBody>
      </p:sp>
    </p:spTree>
    <p:extLst>
      <p:ext uri="{BB962C8B-B14F-4D97-AF65-F5344CB8AC3E}">
        <p14:creationId xmlns:p14="http://schemas.microsoft.com/office/powerpoint/2010/main" val="108096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4170-D0F9-474A-AA8B-B6CB3C42B4FF}"/>
              </a:ext>
            </a:extLst>
          </p:cNvPr>
          <p:cNvSpPr>
            <a:spLocks noGrp="1"/>
          </p:cNvSpPr>
          <p:nvPr>
            <p:ph type="title"/>
          </p:nvPr>
        </p:nvSpPr>
        <p:spPr/>
        <p:txBody>
          <a:bodyPr/>
          <a:lstStyle/>
          <a:p>
            <a:pPr algn="ctr"/>
            <a:r>
              <a:rPr lang="en-CA" dirty="0"/>
              <a:t>Hot Spot Analysis – </a:t>
            </a:r>
            <a:r>
              <a:rPr lang="en-CA" dirty="0" err="1"/>
              <a:t>Zdiff</a:t>
            </a:r>
            <a:r>
              <a:rPr lang="en-CA" dirty="0"/>
              <a:t> Theft </a:t>
            </a:r>
            <a:endParaRPr lang="en-US" dirty="0"/>
          </a:p>
        </p:txBody>
      </p:sp>
      <p:sp>
        <p:nvSpPr>
          <p:cNvPr id="3" name="Content Placeholder 2">
            <a:extLst>
              <a:ext uri="{FF2B5EF4-FFF2-40B4-BE49-F238E27FC236}">
                <a16:creationId xmlns:a16="http://schemas.microsoft.com/office/drawing/2014/main" id="{00C78C19-0DD9-4F76-94F0-BD5CF587F572}"/>
              </a:ext>
            </a:extLst>
          </p:cNvPr>
          <p:cNvSpPr>
            <a:spLocks noGrp="1"/>
          </p:cNvSpPr>
          <p:nvPr>
            <p:ph idx="1"/>
          </p:nvPr>
        </p:nvSpPr>
        <p:spPr/>
        <p:txBody>
          <a:bodyPr/>
          <a:lstStyle/>
          <a:p>
            <a:r>
              <a:rPr lang="en-CA" dirty="0"/>
              <a:t>A map that shows significant trends not immediately obvious in hot spot maps</a:t>
            </a:r>
          </a:p>
          <a:p>
            <a:r>
              <a:rPr lang="en-CA" dirty="0"/>
              <a:t>Hot spot maps between 2008 and 2017 appeared to show little change in space over time – but not the story seen in the </a:t>
            </a:r>
            <a:r>
              <a:rPr lang="en-CA" dirty="0" err="1"/>
              <a:t>ZDiff</a:t>
            </a:r>
            <a:endParaRPr lang="en-CA" dirty="0"/>
          </a:p>
          <a:p>
            <a:r>
              <a:rPr lang="en-CA" dirty="0"/>
              <a:t>A cooling in the NW part of downtown, Adams Morgan, Dupont Circle, places that did remain hot spots – but cooled down significantly</a:t>
            </a:r>
          </a:p>
          <a:p>
            <a:pPr lvl="1"/>
            <a:r>
              <a:rPr lang="en-CA" dirty="0"/>
              <a:t>Crime rates stayed statistically significantly higher than that of surrounding tracts</a:t>
            </a:r>
          </a:p>
          <a:p>
            <a:r>
              <a:rPr lang="en-CA" dirty="0"/>
              <a:t>Heating up east of the Capitol and National Mall in H St and Union Station, Eastern Market areas</a:t>
            </a:r>
          </a:p>
          <a:p>
            <a:r>
              <a:rPr lang="en-CA" dirty="0"/>
              <a:t>Again, like sex crimes, a number of tracts had a drop in crime rate while having an increase in </a:t>
            </a:r>
            <a:r>
              <a:rPr lang="en-CA" dirty="0" err="1"/>
              <a:t>GiZscore</a:t>
            </a:r>
            <a:endParaRPr lang="en-US" dirty="0"/>
          </a:p>
        </p:txBody>
      </p:sp>
    </p:spTree>
    <p:extLst>
      <p:ext uri="{BB962C8B-B14F-4D97-AF65-F5344CB8AC3E}">
        <p14:creationId xmlns:p14="http://schemas.microsoft.com/office/powerpoint/2010/main" val="3596347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2680-137D-4904-9969-3123BDA95B01}"/>
              </a:ext>
            </a:extLst>
          </p:cNvPr>
          <p:cNvSpPr>
            <a:spLocks noGrp="1"/>
          </p:cNvSpPr>
          <p:nvPr>
            <p:ph type="title"/>
          </p:nvPr>
        </p:nvSpPr>
        <p:spPr/>
        <p:txBody>
          <a:bodyPr/>
          <a:lstStyle/>
          <a:p>
            <a:pPr algn="ctr"/>
            <a:r>
              <a:rPr lang="en-CA" dirty="0"/>
              <a:t>Hot Spot </a:t>
            </a:r>
            <a:r>
              <a:rPr lang="en-CA" dirty="0" err="1"/>
              <a:t>Spatio</a:t>
            </a:r>
            <a:r>
              <a:rPr lang="en-CA" dirty="0"/>
              <a:t>-Temporal Summary</a:t>
            </a:r>
            <a:endParaRPr lang="en-US" dirty="0"/>
          </a:p>
        </p:txBody>
      </p:sp>
      <p:sp>
        <p:nvSpPr>
          <p:cNvPr id="3" name="Content Placeholder 2">
            <a:extLst>
              <a:ext uri="{FF2B5EF4-FFF2-40B4-BE49-F238E27FC236}">
                <a16:creationId xmlns:a16="http://schemas.microsoft.com/office/drawing/2014/main" id="{41D788FD-5323-4000-8556-2B5E27979F77}"/>
              </a:ext>
            </a:extLst>
          </p:cNvPr>
          <p:cNvSpPr>
            <a:spLocks noGrp="1"/>
          </p:cNvSpPr>
          <p:nvPr>
            <p:ph idx="1"/>
          </p:nvPr>
        </p:nvSpPr>
        <p:spPr/>
        <p:txBody>
          <a:bodyPr/>
          <a:lstStyle/>
          <a:p>
            <a:r>
              <a:rPr lang="en-CA" dirty="0"/>
              <a:t>Looking at hot spot maps only one of two crimes appeared to show a significant change in hot spots over time – sex crimes</a:t>
            </a:r>
          </a:p>
          <a:p>
            <a:r>
              <a:rPr lang="en-CA" dirty="0"/>
              <a:t>Looking at </a:t>
            </a:r>
            <a:r>
              <a:rPr lang="en-CA" dirty="0" err="1"/>
              <a:t>Zdiff</a:t>
            </a:r>
            <a:r>
              <a:rPr lang="en-CA" dirty="0"/>
              <a:t> however showed significant global trends in shifting of hotspots in both maps</a:t>
            </a:r>
          </a:p>
          <a:p>
            <a:r>
              <a:rPr lang="en-CA" dirty="0"/>
              <a:t>Crime and hotspots heated up in the areas East and South East of the downtown and National Mall area</a:t>
            </a:r>
          </a:p>
          <a:p>
            <a:r>
              <a:rPr lang="en-CA" dirty="0"/>
              <a:t>Unusual pattern of hot spots increasing with decreasing crime rate</a:t>
            </a:r>
          </a:p>
        </p:txBody>
      </p:sp>
    </p:spTree>
    <p:extLst>
      <p:ext uri="{BB962C8B-B14F-4D97-AF65-F5344CB8AC3E}">
        <p14:creationId xmlns:p14="http://schemas.microsoft.com/office/powerpoint/2010/main" val="17168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6E38-65E8-4055-8C41-6783CF6C4FAA}"/>
              </a:ext>
            </a:extLst>
          </p:cNvPr>
          <p:cNvSpPr>
            <a:spLocks noGrp="1"/>
          </p:cNvSpPr>
          <p:nvPr>
            <p:ph type="title"/>
          </p:nvPr>
        </p:nvSpPr>
        <p:spPr/>
        <p:txBody>
          <a:bodyPr/>
          <a:lstStyle/>
          <a:p>
            <a:pPr algn="ctr"/>
            <a:r>
              <a:rPr lang="en-CA" dirty="0"/>
              <a:t>Conclusion</a:t>
            </a:r>
            <a:endParaRPr lang="en-US" dirty="0"/>
          </a:p>
        </p:txBody>
      </p:sp>
      <p:sp>
        <p:nvSpPr>
          <p:cNvPr id="3" name="Content Placeholder 2">
            <a:extLst>
              <a:ext uri="{FF2B5EF4-FFF2-40B4-BE49-F238E27FC236}">
                <a16:creationId xmlns:a16="http://schemas.microsoft.com/office/drawing/2014/main" id="{79F86C07-0369-4A9C-87AA-9395785843E1}"/>
              </a:ext>
            </a:extLst>
          </p:cNvPr>
          <p:cNvSpPr>
            <a:spLocks noGrp="1"/>
          </p:cNvSpPr>
          <p:nvPr>
            <p:ph idx="1"/>
          </p:nvPr>
        </p:nvSpPr>
        <p:spPr/>
        <p:txBody>
          <a:bodyPr>
            <a:normAutofit fontScale="92500" lnSpcReduction="20000"/>
          </a:bodyPr>
          <a:lstStyle/>
          <a:p>
            <a:r>
              <a:rPr lang="en-CA" dirty="0"/>
              <a:t>Conclusively reject the null hypothesis – there has been significant change in hotspot distribution and intensity over time</a:t>
            </a:r>
          </a:p>
          <a:p>
            <a:r>
              <a:rPr lang="en-CA" dirty="0"/>
              <a:t>Having low absolute crime numbers can throw off clustering analysis, as seen in the Local </a:t>
            </a:r>
            <a:r>
              <a:rPr lang="en-CA" dirty="0" err="1"/>
              <a:t>Morans</a:t>
            </a:r>
            <a:r>
              <a:rPr lang="en-CA" dirty="0"/>
              <a:t> for sex crimes</a:t>
            </a:r>
          </a:p>
          <a:p>
            <a:r>
              <a:rPr lang="en-CA" dirty="0"/>
              <a:t>Sex crimes some tracts saw a change in </a:t>
            </a:r>
            <a:r>
              <a:rPr lang="en-CA" dirty="0" err="1"/>
              <a:t>GiZscore</a:t>
            </a:r>
            <a:r>
              <a:rPr lang="en-CA" dirty="0"/>
              <a:t> of up to 3, for theft some tracts had a change in </a:t>
            </a:r>
            <a:r>
              <a:rPr lang="en-CA" dirty="0" err="1"/>
              <a:t>GiZscore</a:t>
            </a:r>
            <a:r>
              <a:rPr lang="en-CA" dirty="0"/>
              <a:t> of up to 1.86, both well over the lowest critical z-score of 1.65</a:t>
            </a:r>
          </a:p>
          <a:p>
            <a:r>
              <a:rPr lang="en-CA" dirty="0"/>
              <a:t>Raised question of increasing z-score with decreasing crime rate</a:t>
            </a:r>
          </a:p>
          <a:p>
            <a:pPr lvl="1"/>
            <a:r>
              <a:rPr lang="en-CA" dirty="0"/>
              <a:t>Could be the result of a global crime rate decrease.  DC population increased 20% between 2008-2017 while absolute thefts dropped from about 17k to 14k.</a:t>
            </a:r>
          </a:p>
          <a:p>
            <a:pPr lvl="1"/>
            <a:r>
              <a:rPr lang="en-CA" dirty="0"/>
              <a:t>Hot spot is a local analysis, so a locally lower crime rate in a hot spot might still be higher than neighbors if neighbor crime rates also decreased</a:t>
            </a:r>
          </a:p>
          <a:p>
            <a:pPr lvl="1"/>
            <a:r>
              <a:rPr lang="en-CA" dirty="0"/>
              <a:t>Global numbers of sex crimes more than doubled between 2008-2017 though, from 136-291, so how did these hot spots heat up but have lower crime rates?</a:t>
            </a:r>
            <a:endParaRPr lang="en-US" dirty="0"/>
          </a:p>
        </p:txBody>
      </p:sp>
    </p:spTree>
    <p:extLst>
      <p:ext uri="{BB962C8B-B14F-4D97-AF65-F5344CB8AC3E}">
        <p14:creationId xmlns:p14="http://schemas.microsoft.com/office/powerpoint/2010/main" val="136778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629-CEA4-4B63-9648-652D49A583C5}"/>
              </a:ext>
            </a:extLst>
          </p:cNvPr>
          <p:cNvSpPr>
            <a:spLocks noGrp="1"/>
          </p:cNvSpPr>
          <p:nvPr>
            <p:ph type="title"/>
          </p:nvPr>
        </p:nvSpPr>
        <p:spPr/>
        <p:txBody>
          <a:bodyPr/>
          <a:lstStyle/>
          <a:p>
            <a:pPr algn="ctr"/>
            <a:r>
              <a:rPr lang="en-CA" dirty="0"/>
              <a:t>Conclusion</a:t>
            </a:r>
            <a:endParaRPr lang="en-US" dirty="0"/>
          </a:p>
        </p:txBody>
      </p:sp>
      <p:sp>
        <p:nvSpPr>
          <p:cNvPr id="3" name="Content Placeholder 2">
            <a:extLst>
              <a:ext uri="{FF2B5EF4-FFF2-40B4-BE49-F238E27FC236}">
                <a16:creationId xmlns:a16="http://schemas.microsoft.com/office/drawing/2014/main" id="{749F7B81-7FD0-4EF8-9BF0-E04B61217093}"/>
              </a:ext>
            </a:extLst>
          </p:cNvPr>
          <p:cNvSpPr>
            <a:spLocks noGrp="1"/>
          </p:cNvSpPr>
          <p:nvPr>
            <p:ph idx="1"/>
          </p:nvPr>
        </p:nvSpPr>
        <p:spPr/>
        <p:txBody>
          <a:bodyPr/>
          <a:lstStyle/>
          <a:p>
            <a:pPr marL="0" indent="0">
              <a:buNone/>
            </a:pPr>
            <a:r>
              <a:rPr lang="en-CA" dirty="0"/>
              <a:t>Further Questions:</a:t>
            </a:r>
          </a:p>
          <a:p>
            <a:r>
              <a:rPr lang="en-CA" dirty="0"/>
              <a:t>Examine closer tracts that had an increase in </a:t>
            </a:r>
            <a:r>
              <a:rPr lang="en-CA" dirty="0" err="1"/>
              <a:t>GiZscore</a:t>
            </a:r>
            <a:r>
              <a:rPr lang="en-CA" dirty="0"/>
              <a:t> with a decrease in crime rate</a:t>
            </a:r>
          </a:p>
          <a:p>
            <a:r>
              <a:rPr lang="en-CA" dirty="0"/>
              <a:t>How best to deal with a tract with abnormal data like the National Mall – how best to account for such an outlier?</a:t>
            </a:r>
          </a:p>
          <a:p>
            <a:pPr lvl="1"/>
            <a:r>
              <a:rPr lang="en-CA" dirty="0"/>
              <a:t>Should such an outlier be set to zero?  Be removed from the dataset entirely?  Given artificial population?</a:t>
            </a:r>
          </a:p>
          <a:p>
            <a:pPr lvl="1"/>
            <a:r>
              <a:rPr lang="en-CA" dirty="0"/>
              <a:t>Can hot spot analysis tool be parametrized to account for such a gross outlier?</a:t>
            </a:r>
          </a:p>
          <a:p>
            <a:r>
              <a:rPr lang="en-CA" dirty="0"/>
              <a:t>Why has the number of total sex crimes more than doubled while the number of thefts has dropped?</a:t>
            </a:r>
            <a:endParaRPr lang="en-US" dirty="0"/>
          </a:p>
        </p:txBody>
      </p:sp>
    </p:spTree>
    <p:extLst>
      <p:ext uri="{BB962C8B-B14F-4D97-AF65-F5344CB8AC3E}">
        <p14:creationId xmlns:p14="http://schemas.microsoft.com/office/powerpoint/2010/main" val="4269720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EEF3-46FD-44C2-B0BE-C7F2B81886B7}"/>
              </a:ext>
            </a:extLst>
          </p:cNvPr>
          <p:cNvSpPr>
            <a:spLocks noGrp="1"/>
          </p:cNvSpPr>
          <p:nvPr>
            <p:ph type="title"/>
          </p:nvPr>
        </p:nvSpPr>
        <p:spPr/>
        <p:txBody>
          <a:bodyPr/>
          <a:lstStyle/>
          <a:p>
            <a:pPr algn="ctr"/>
            <a:r>
              <a:rPr lang="en-CA" dirty="0" err="1"/>
              <a:t>Bibligoraphy</a:t>
            </a:r>
            <a:endParaRPr lang="en-US" dirty="0"/>
          </a:p>
        </p:txBody>
      </p:sp>
      <p:sp>
        <p:nvSpPr>
          <p:cNvPr id="3" name="Content Placeholder 2">
            <a:extLst>
              <a:ext uri="{FF2B5EF4-FFF2-40B4-BE49-F238E27FC236}">
                <a16:creationId xmlns:a16="http://schemas.microsoft.com/office/drawing/2014/main" id="{9AC803BC-643B-418B-906C-3756D80BFFD6}"/>
              </a:ext>
            </a:extLst>
          </p:cNvPr>
          <p:cNvSpPr>
            <a:spLocks noGrp="1"/>
          </p:cNvSpPr>
          <p:nvPr>
            <p:ph idx="1"/>
          </p:nvPr>
        </p:nvSpPr>
        <p:spPr/>
        <p:txBody>
          <a:bodyPr/>
          <a:lstStyle/>
          <a:p>
            <a:r>
              <a:rPr lang="en-CA" dirty="0"/>
              <a:t>Bones, Paul D.C., Hope, Trina L, </a:t>
            </a:r>
            <a:r>
              <a:rPr lang="en-CA" i="1" dirty="0"/>
              <a:t>Broken Neighborhoods: A Hierarchical Spatial Analysis of Assault and Disability Concentration in Washington, DC</a:t>
            </a:r>
            <a:r>
              <a:rPr lang="en-CA" dirty="0"/>
              <a:t>, 2015, Journal of Quantitative Criminology v31 n2, p. 311-329</a:t>
            </a:r>
            <a:endParaRPr lang="en-US" dirty="0"/>
          </a:p>
          <a:p>
            <a:r>
              <a:rPr lang="en-CA" dirty="0" err="1"/>
              <a:t>Chainey</a:t>
            </a:r>
            <a:r>
              <a:rPr lang="en-CA" dirty="0"/>
              <a:t>, Spencer, </a:t>
            </a:r>
            <a:r>
              <a:rPr lang="en-CA" dirty="0" err="1"/>
              <a:t>Tompson</a:t>
            </a:r>
            <a:r>
              <a:rPr lang="en-CA" dirty="0"/>
              <a:t>, Lisa, Uhlig, Sebastian, </a:t>
            </a:r>
            <a:r>
              <a:rPr lang="en-CA" i="1" dirty="0"/>
              <a:t>The Utility of Hotspot Mapping For Predicting Spatial Patterns of Crime</a:t>
            </a:r>
            <a:r>
              <a:rPr lang="en-CA" dirty="0"/>
              <a:t>, 2008, Security Journal 21, no 1-2, p. 4-28</a:t>
            </a:r>
            <a:endParaRPr lang="en-US" dirty="0"/>
          </a:p>
          <a:p>
            <a:r>
              <a:rPr lang="en-US" dirty="0"/>
              <a:t>Jerry H Ratcliffe &amp; Michael J. McCullagh, </a:t>
            </a:r>
            <a:r>
              <a:rPr lang="en-US" i="1" dirty="0"/>
              <a:t>Aoristic Crime Analysis, International Journal of Geographical Information Science, </a:t>
            </a:r>
            <a:r>
              <a:rPr lang="en-US" dirty="0"/>
              <a:t>1998, 12:7, 751-764</a:t>
            </a:r>
          </a:p>
          <a:p>
            <a:r>
              <a:rPr lang="en-US" dirty="0"/>
              <a:t>Michael </a:t>
            </a:r>
            <a:r>
              <a:rPr lang="en-US" dirty="0" err="1"/>
              <a:t>Townsley</a:t>
            </a:r>
            <a:r>
              <a:rPr lang="en-US" dirty="0"/>
              <a:t>, </a:t>
            </a:r>
            <a:r>
              <a:rPr lang="en-US" i="1" dirty="0" err="1"/>
              <a:t>Visualising</a:t>
            </a:r>
            <a:r>
              <a:rPr lang="en-US" i="1" dirty="0"/>
              <a:t> Space Time Patterns In Crime: The Hotspot Plot</a:t>
            </a:r>
            <a:r>
              <a:rPr lang="en-US" dirty="0"/>
              <a:t>, Griffith University, Crime Patterns and Analysis, Vol 1 No. 1</a:t>
            </a:r>
          </a:p>
        </p:txBody>
      </p:sp>
    </p:spTree>
    <p:extLst>
      <p:ext uri="{BB962C8B-B14F-4D97-AF65-F5344CB8AC3E}">
        <p14:creationId xmlns:p14="http://schemas.microsoft.com/office/powerpoint/2010/main" val="3978739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404D-5AF7-45DA-9C27-793962FD9825}"/>
              </a:ext>
            </a:extLst>
          </p:cNvPr>
          <p:cNvSpPr>
            <a:spLocks noGrp="1"/>
          </p:cNvSpPr>
          <p:nvPr>
            <p:ph type="title"/>
          </p:nvPr>
        </p:nvSpPr>
        <p:spPr/>
        <p:txBody>
          <a:bodyPr/>
          <a:lstStyle/>
          <a:p>
            <a:pPr algn="ctr"/>
            <a:r>
              <a:rPr lang="en-CA" dirty="0"/>
              <a:t>Research Questions</a:t>
            </a:r>
            <a:endParaRPr lang="en-US" dirty="0"/>
          </a:p>
        </p:txBody>
      </p:sp>
      <p:sp>
        <p:nvSpPr>
          <p:cNvPr id="3" name="Content Placeholder 2">
            <a:extLst>
              <a:ext uri="{FF2B5EF4-FFF2-40B4-BE49-F238E27FC236}">
                <a16:creationId xmlns:a16="http://schemas.microsoft.com/office/drawing/2014/main" id="{978DA4DD-5A59-4093-BD8F-5677E288C9EF}"/>
              </a:ext>
            </a:extLst>
          </p:cNvPr>
          <p:cNvSpPr>
            <a:spLocks noGrp="1"/>
          </p:cNvSpPr>
          <p:nvPr>
            <p:ph idx="1"/>
          </p:nvPr>
        </p:nvSpPr>
        <p:spPr/>
        <p:txBody>
          <a:bodyPr/>
          <a:lstStyle/>
          <a:p>
            <a:r>
              <a:rPr lang="en-CA" dirty="0"/>
              <a:t>What neighborhoods in DC are hotspots for the following crimes: Sex Crimes and Theft</a:t>
            </a:r>
          </a:p>
          <a:p>
            <a:r>
              <a:rPr lang="en-CA" dirty="0"/>
              <a:t>How have these hotspots changed between 2008 and 2017? How much have they changed?  If they have moved, where to?</a:t>
            </a:r>
            <a:endParaRPr lang="en-US" dirty="0"/>
          </a:p>
          <a:p>
            <a:r>
              <a:rPr lang="en-CA" dirty="0"/>
              <a:t>How statistically significant are these hotspots?</a:t>
            </a:r>
            <a:endParaRPr lang="en-US" dirty="0"/>
          </a:p>
          <a:p>
            <a:endParaRPr lang="en-US" dirty="0"/>
          </a:p>
        </p:txBody>
      </p:sp>
    </p:spTree>
    <p:extLst>
      <p:ext uri="{BB962C8B-B14F-4D97-AF65-F5344CB8AC3E}">
        <p14:creationId xmlns:p14="http://schemas.microsoft.com/office/powerpoint/2010/main" val="283610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2959-89D8-4AB2-AA15-CE2F3552829D}"/>
              </a:ext>
            </a:extLst>
          </p:cNvPr>
          <p:cNvSpPr>
            <a:spLocks noGrp="1"/>
          </p:cNvSpPr>
          <p:nvPr>
            <p:ph type="title"/>
          </p:nvPr>
        </p:nvSpPr>
        <p:spPr/>
        <p:txBody>
          <a:bodyPr/>
          <a:lstStyle/>
          <a:p>
            <a:pPr algn="ctr"/>
            <a:r>
              <a:rPr lang="en-CA" dirty="0"/>
              <a:t>Background</a:t>
            </a:r>
            <a:endParaRPr lang="en-US" dirty="0"/>
          </a:p>
        </p:txBody>
      </p:sp>
      <p:sp>
        <p:nvSpPr>
          <p:cNvPr id="3" name="Content Placeholder 2">
            <a:extLst>
              <a:ext uri="{FF2B5EF4-FFF2-40B4-BE49-F238E27FC236}">
                <a16:creationId xmlns:a16="http://schemas.microsoft.com/office/drawing/2014/main" id="{2EE7BF52-6B14-413F-8864-0A192E122F63}"/>
              </a:ext>
            </a:extLst>
          </p:cNvPr>
          <p:cNvSpPr>
            <a:spLocks noGrp="1"/>
          </p:cNvSpPr>
          <p:nvPr>
            <p:ph idx="1"/>
          </p:nvPr>
        </p:nvSpPr>
        <p:spPr/>
        <p:txBody>
          <a:bodyPr>
            <a:normAutofit lnSpcReduction="10000"/>
          </a:bodyPr>
          <a:lstStyle/>
          <a:p>
            <a:r>
              <a:rPr lang="en-CA" dirty="0"/>
              <a:t>Hot spot analysis is a popular crime study topic</a:t>
            </a:r>
          </a:p>
          <a:p>
            <a:r>
              <a:rPr lang="en-CA" dirty="0"/>
              <a:t>Most people study how hotspots predict crime – this study will not but rather look at how they changed in the past</a:t>
            </a:r>
          </a:p>
          <a:p>
            <a:r>
              <a:rPr lang="en-CA" dirty="0"/>
              <a:t>“Most hotspots remain stable over time, or at least do not become displaced into adjacent areas when police crackdown on illegal activity” (Bones, 2015)</a:t>
            </a:r>
          </a:p>
          <a:p>
            <a:pPr lvl="1"/>
            <a:r>
              <a:rPr lang="en-CA" dirty="0"/>
              <a:t>Leads me to suspect there will a certain degree of stability in hotspots, but I feel DC has changed so much there will be shifting</a:t>
            </a:r>
          </a:p>
          <a:p>
            <a:r>
              <a:rPr lang="en-CA" dirty="0"/>
              <a:t>Reviews of different hotspot techniques have “determined which of these techniques is best for helping determine where spatial patterns of crime may occur in the future.” (</a:t>
            </a:r>
            <a:r>
              <a:rPr lang="en-CA" dirty="0" err="1"/>
              <a:t>Chainey</a:t>
            </a:r>
            <a:r>
              <a:rPr lang="en-CA" dirty="0"/>
              <a:t>, 2008). </a:t>
            </a:r>
          </a:p>
          <a:p>
            <a:r>
              <a:rPr lang="en-CA" dirty="0"/>
              <a:t>Z-score is the critical value of how hotspots function – this will be the value I will look for change in, to assess hotspots changing </a:t>
            </a:r>
          </a:p>
          <a:p>
            <a:endParaRPr lang="en-US" dirty="0"/>
          </a:p>
        </p:txBody>
      </p:sp>
    </p:spTree>
    <p:extLst>
      <p:ext uri="{BB962C8B-B14F-4D97-AF65-F5344CB8AC3E}">
        <p14:creationId xmlns:p14="http://schemas.microsoft.com/office/powerpoint/2010/main" val="2658758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361A-2F9A-42F5-8684-F96B4DC8E3F2}"/>
              </a:ext>
            </a:extLst>
          </p:cNvPr>
          <p:cNvSpPr>
            <a:spLocks noGrp="1"/>
          </p:cNvSpPr>
          <p:nvPr>
            <p:ph type="title"/>
          </p:nvPr>
        </p:nvSpPr>
        <p:spPr/>
        <p:txBody>
          <a:bodyPr/>
          <a:lstStyle/>
          <a:p>
            <a:r>
              <a:rPr lang="en-CA" dirty="0"/>
              <a:t>Research Objective</a:t>
            </a:r>
            <a:endParaRPr lang="en-US" dirty="0"/>
          </a:p>
        </p:txBody>
      </p:sp>
      <p:sp>
        <p:nvSpPr>
          <p:cNvPr id="3" name="Content Placeholder 2">
            <a:extLst>
              <a:ext uri="{FF2B5EF4-FFF2-40B4-BE49-F238E27FC236}">
                <a16:creationId xmlns:a16="http://schemas.microsoft.com/office/drawing/2014/main" id="{C3A76DF1-71E9-48DD-BEE3-45015C5C7D72}"/>
              </a:ext>
            </a:extLst>
          </p:cNvPr>
          <p:cNvSpPr>
            <a:spLocks noGrp="1"/>
          </p:cNvSpPr>
          <p:nvPr>
            <p:ph idx="1"/>
          </p:nvPr>
        </p:nvSpPr>
        <p:spPr/>
        <p:txBody>
          <a:bodyPr/>
          <a:lstStyle/>
          <a:p>
            <a:r>
              <a:rPr lang="en-CA" dirty="0"/>
              <a:t>To quantitatively determine how crime hotspots patterns have shifted over time</a:t>
            </a:r>
          </a:p>
          <a:p>
            <a:r>
              <a:rPr lang="en-CA" dirty="0"/>
              <a:t>To discover any underlying quirks in crime growth and change over time</a:t>
            </a:r>
          </a:p>
          <a:p>
            <a:r>
              <a:rPr lang="en-CA" dirty="0"/>
              <a:t>Reject null hypothesis: “There has been no significant change in the distribution of sex crimes or theft in DC from 2008 to 2017.</a:t>
            </a:r>
          </a:p>
        </p:txBody>
      </p:sp>
    </p:spTree>
    <p:extLst>
      <p:ext uri="{BB962C8B-B14F-4D97-AF65-F5344CB8AC3E}">
        <p14:creationId xmlns:p14="http://schemas.microsoft.com/office/powerpoint/2010/main" val="57555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D183-6719-4055-86B0-A3C90CEC4C8C}"/>
              </a:ext>
            </a:extLst>
          </p:cNvPr>
          <p:cNvSpPr>
            <a:spLocks noGrp="1"/>
          </p:cNvSpPr>
          <p:nvPr>
            <p:ph type="title"/>
          </p:nvPr>
        </p:nvSpPr>
        <p:spPr/>
        <p:txBody>
          <a:bodyPr/>
          <a:lstStyle/>
          <a:p>
            <a:pPr algn="ctr"/>
            <a:r>
              <a:rPr lang="en-CA" dirty="0"/>
              <a:t>Data</a:t>
            </a:r>
            <a:endParaRPr lang="en-US" dirty="0"/>
          </a:p>
        </p:txBody>
      </p:sp>
      <p:sp>
        <p:nvSpPr>
          <p:cNvPr id="3" name="Content Placeholder 2">
            <a:extLst>
              <a:ext uri="{FF2B5EF4-FFF2-40B4-BE49-F238E27FC236}">
                <a16:creationId xmlns:a16="http://schemas.microsoft.com/office/drawing/2014/main" id="{BBE7C708-8454-4692-B6BC-80BC3FF0FA5B}"/>
              </a:ext>
            </a:extLst>
          </p:cNvPr>
          <p:cNvSpPr>
            <a:spLocks noGrp="1"/>
          </p:cNvSpPr>
          <p:nvPr>
            <p:ph idx="1"/>
          </p:nvPr>
        </p:nvSpPr>
        <p:spPr>
          <a:xfrm>
            <a:off x="838200" y="1825625"/>
            <a:ext cx="5562600" cy="4351338"/>
          </a:xfrm>
        </p:spPr>
        <p:txBody>
          <a:bodyPr>
            <a:normAutofit fontScale="92500" lnSpcReduction="10000"/>
          </a:bodyPr>
          <a:lstStyle/>
          <a:p>
            <a:r>
              <a:rPr lang="en-CA" dirty="0"/>
              <a:t>Sourced from DC Open Data Catalog - </a:t>
            </a:r>
            <a:r>
              <a:rPr lang="en-US" dirty="0">
                <a:hlinkClick r:id="rId2"/>
              </a:rPr>
              <a:t>https://opendata.dc.gov/</a:t>
            </a:r>
            <a:endParaRPr lang="en-US" dirty="0"/>
          </a:p>
          <a:p>
            <a:r>
              <a:rPr lang="en-CA" dirty="0"/>
              <a:t>Data here is rigorously prepared, and collected from municipal sources – in this case the Metropolitan Police Department</a:t>
            </a:r>
          </a:p>
          <a:p>
            <a:r>
              <a:rPr lang="en-CA" dirty="0"/>
              <a:t>Has crime incident shapefiles representing all crime incidents from a given year</a:t>
            </a:r>
          </a:p>
          <a:p>
            <a:r>
              <a:rPr lang="en-CA" dirty="0"/>
              <a:t>Each point represents one recorded crime incident – recorded with numerous attributes including type, location, type, method, and more.</a:t>
            </a:r>
          </a:p>
          <a:p>
            <a:r>
              <a:rPr lang="en-CA" dirty="0"/>
              <a:t>Downloaded data for 2008, 2011, 2014, 2017</a:t>
            </a:r>
          </a:p>
          <a:p>
            <a:r>
              <a:rPr lang="en-CA" dirty="0"/>
              <a:t>Separated each by crime type for each year and then joined crime types to polygons </a:t>
            </a:r>
          </a:p>
          <a:p>
            <a:r>
              <a:rPr lang="en-CA" dirty="0"/>
              <a:t>Used 2010 census tracts as aggregation polygons</a:t>
            </a:r>
          </a:p>
          <a:p>
            <a:endParaRPr lang="en-CA" dirty="0"/>
          </a:p>
        </p:txBody>
      </p:sp>
      <p:pic>
        <p:nvPicPr>
          <p:cNvPr id="5" name="Picture 4" descr="A picture containing text, map&#10;&#10;Description automatically generated">
            <a:extLst>
              <a:ext uri="{FF2B5EF4-FFF2-40B4-BE49-F238E27FC236}">
                <a16:creationId xmlns:a16="http://schemas.microsoft.com/office/drawing/2014/main" id="{425B9BF2-D45A-4141-9EFF-6ED4A7FE1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962" y="1690688"/>
            <a:ext cx="5805768" cy="4486275"/>
          </a:xfrm>
          <a:prstGeom prst="rect">
            <a:avLst/>
          </a:prstGeom>
        </p:spPr>
      </p:pic>
    </p:spTree>
    <p:extLst>
      <p:ext uri="{BB962C8B-B14F-4D97-AF65-F5344CB8AC3E}">
        <p14:creationId xmlns:p14="http://schemas.microsoft.com/office/powerpoint/2010/main" val="322252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D988-35F9-444B-A7BA-9A2145EB6BCF}"/>
              </a:ext>
            </a:extLst>
          </p:cNvPr>
          <p:cNvSpPr>
            <a:spLocks noGrp="1"/>
          </p:cNvSpPr>
          <p:nvPr>
            <p:ph type="title"/>
          </p:nvPr>
        </p:nvSpPr>
        <p:spPr>
          <a:xfrm>
            <a:off x="677334" y="590939"/>
            <a:ext cx="8596668" cy="696685"/>
          </a:xfrm>
        </p:spPr>
        <p:txBody>
          <a:bodyPr/>
          <a:lstStyle/>
          <a:p>
            <a:pPr algn="ctr"/>
            <a:r>
              <a:rPr lang="en-CA" dirty="0"/>
              <a:t>Data Pre-Processing</a:t>
            </a:r>
            <a:endParaRPr lang="en-US" dirty="0"/>
          </a:p>
        </p:txBody>
      </p:sp>
      <p:sp>
        <p:nvSpPr>
          <p:cNvPr id="3" name="Content Placeholder 2">
            <a:extLst>
              <a:ext uri="{FF2B5EF4-FFF2-40B4-BE49-F238E27FC236}">
                <a16:creationId xmlns:a16="http://schemas.microsoft.com/office/drawing/2014/main" id="{8CF44C69-10BC-44D0-AEAB-1AD141635E39}"/>
              </a:ext>
            </a:extLst>
          </p:cNvPr>
          <p:cNvSpPr>
            <a:spLocks noGrp="1"/>
          </p:cNvSpPr>
          <p:nvPr>
            <p:ph idx="1"/>
          </p:nvPr>
        </p:nvSpPr>
        <p:spPr>
          <a:xfrm>
            <a:off x="677334" y="1488613"/>
            <a:ext cx="8596668" cy="3880773"/>
          </a:xfrm>
        </p:spPr>
        <p:txBody>
          <a:bodyPr>
            <a:normAutofit fontScale="92500" lnSpcReduction="20000"/>
          </a:bodyPr>
          <a:lstStyle/>
          <a:p>
            <a:r>
              <a:rPr lang="en-CA" sz="2400" dirty="0"/>
              <a:t>Had to spatially join crime counts to each polygon – how many theft incidents were there in a specific polygon in a particular year?  How many sex crimes?</a:t>
            </a:r>
          </a:p>
          <a:p>
            <a:r>
              <a:rPr lang="en-CA" sz="2400" dirty="0"/>
              <a:t>Preform this for each census tract, each year, and both crime types – sex crime and theft</a:t>
            </a:r>
          </a:p>
          <a:p>
            <a:r>
              <a:rPr lang="en-CA" sz="2400" dirty="0"/>
              <a:t>Calculate crime rates – a normalized equal rate across spatially/population unequal polygons</a:t>
            </a:r>
          </a:p>
          <a:p>
            <a:r>
              <a:rPr lang="en-CA" sz="2400" dirty="0"/>
              <a:t>Had to estimate population for each census tract – assumed each tract maintained same population proportion of total population in a given year as it did in 2010</a:t>
            </a:r>
          </a:p>
          <a:p>
            <a:r>
              <a:rPr lang="en-CA" sz="2400" dirty="0"/>
              <a:t>Got crime counts and crime rate for sex crimes and theft for year of interest – 2008, 2011, 2014, 2017</a:t>
            </a:r>
          </a:p>
          <a:p>
            <a:endParaRPr lang="en-US" sz="2400" dirty="0"/>
          </a:p>
        </p:txBody>
      </p:sp>
      <p:graphicFrame>
        <p:nvGraphicFramePr>
          <p:cNvPr id="4" name="Table 3">
            <a:extLst>
              <a:ext uri="{FF2B5EF4-FFF2-40B4-BE49-F238E27FC236}">
                <a16:creationId xmlns:a16="http://schemas.microsoft.com/office/drawing/2014/main" id="{9D3AC070-72AC-4693-AE47-D70AF1AB31D0}"/>
              </a:ext>
            </a:extLst>
          </p:cNvPr>
          <p:cNvGraphicFramePr>
            <a:graphicFrameLocks noGrp="1"/>
          </p:cNvGraphicFramePr>
          <p:nvPr>
            <p:extLst>
              <p:ext uri="{D42A27DB-BD31-4B8C-83A1-F6EECF244321}">
                <p14:modId xmlns:p14="http://schemas.microsoft.com/office/powerpoint/2010/main" val="2424827808"/>
              </p:ext>
            </p:extLst>
          </p:nvPr>
        </p:nvGraphicFramePr>
        <p:xfrm>
          <a:off x="4674247" y="5272745"/>
          <a:ext cx="4246922" cy="1441275"/>
        </p:xfrm>
        <a:graphic>
          <a:graphicData uri="http://schemas.openxmlformats.org/drawingml/2006/table">
            <a:tbl>
              <a:tblPr firstRow="1" firstCol="1" bandRow="1">
                <a:tableStyleId>{5C22544A-7EE6-4342-B048-85BDC9FD1C3A}</a:tableStyleId>
              </a:tblPr>
              <a:tblGrid>
                <a:gridCol w="891330">
                  <a:extLst>
                    <a:ext uri="{9D8B030D-6E8A-4147-A177-3AD203B41FA5}">
                      <a16:colId xmlns:a16="http://schemas.microsoft.com/office/drawing/2014/main" val="977197067"/>
                    </a:ext>
                  </a:extLst>
                </a:gridCol>
                <a:gridCol w="838898">
                  <a:extLst>
                    <a:ext uri="{9D8B030D-6E8A-4147-A177-3AD203B41FA5}">
                      <a16:colId xmlns:a16="http://schemas.microsoft.com/office/drawing/2014/main" val="1302417526"/>
                    </a:ext>
                  </a:extLst>
                </a:gridCol>
                <a:gridCol w="838898">
                  <a:extLst>
                    <a:ext uri="{9D8B030D-6E8A-4147-A177-3AD203B41FA5}">
                      <a16:colId xmlns:a16="http://schemas.microsoft.com/office/drawing/2014/main" val="4274841615"/>
                    </a:ext>
                  </a:extLst>
                </a:gridCol>
                <a:gridCol w="838898">
                  <a:extLst>
                    <a:ext uri="{9D8B030D-6E8A-4147-A177-3AD203B41FA5}">
                      <a16:colId xmlns:a16="http://schemas.microsoft.com/office/drawing/2014/main" val="432289185"/>
                    </a:ext>
                  </a:extLst>
                </a:gridCol>
                <a:gridCol w="838898">
                  <a:extLst>
                    <a:ext uri="{9D8B030D-6E8A-4147-A177-3AD203B41FA5}">
                      <a16:colId xmlns:a16="http://schemas.microsoft.com/office/drawing/2014/main" val="1493439025"/>
                    </a:ext>
                  </a:extLst>
                </a:gridCol>
              </a:tblGrid>
              <a:tr h="26248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CA" sz="1100" dirty="0">
                          <a:effectLst/>
                        </a:rPr>
                        <a:t>Year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837155"/>
                  </a:ext>
                </a:extLst>
              </a:tr>
              <a:tr h="262480">
                <a:tc>
                  <a:txBody>
                    <a:bodyPr/>
                    <a:lstStyle/>
                    <a:p>
                      <a:pPr marL="0" marR="0" algn="just">
                        <a:lnSpc>
                          <a:spcPct val="107000"/>
                        </a:lnSpc>
                        <a:spcBef>
                          <a:spcPts val="0"/>
                        </a:spcBef>
                        <a:spcAft>
                          <a:spcPts val="0"/>
                        </a:spcAft>
                      </a:pPr>
                      <a:r>
                        <a:rPr lang="en-CA"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2008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2011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4847296"/>
                  </a:ext>
                </a:extLst>
              </a:tr>
              <a:tr h="0">
                <a:tc>
                  <a:txBody>
                    <a:bodyPr/>
                    <a:lstStyle/>
                    <a:p>
                      <a:pPr marL="0" marR="0">
                        <a:lnSpc>
                          <a:spcPct val="107000"/>
                        </a:lnSpc>
                        <a:spcBef>
                          <a:spcPts val="0"/>
                        </a:spcBef>
                        <a:spcAft>
                          <a:spcPts val="0"/>
                        </a:spcAft>
                      </a:pPr>
                      <a:r>
                        <a:rPr lang="en-CA" sz="1100" dirty="0">
                          <a:effectLst/>
                        </a:rPr>
                        <a:t>Theft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17578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10134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14593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14442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59648098"/>
                  </a:ext>
                </a:extLst>
              </a:tr>
              <a:tr h="483401">
                <a:tc>
                  <a:txBody>
                    <a:bodyPr/>
                    <a:lstStyle/>
                    <a:p>
                      <a:pPr marL="0" marR="0">
                        <a:lnSpc>
                          <a:spcPct val="107000"/>
                        </a:lnSpc>
                        <a:spcBef>
                          <a:spcPts val="0"/>
                        </a:spcBef>
                        <a:spcAft>
                          <a:spcPts val="0"/>
                        </a:spcAft>
                      </a:pPr>
                      <a:r>
                        <a:rPr lang="en-CA" sz="1100">
                          <a:effectLst/>
                        </a:rPr>
                        <a:t>Sex Abuse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176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316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291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1195245"/>
                  </a:ext>
                </a:extLst>
              </a:tr>
              <a:tr h="262480">
                <a:tc>
                  <a:txBody>
                    <a:bodyPr/>
                    <a:lstStyle/>
                    <a:p>
                      <a:pPr marL="0" marR="0">
                        <a:lnSpc>
                          <a:spcPct val="107000"/>
                        </a:lnSpc>
                        <a:spcBef>
                          <a:spcPts val="0"/>
                        </a:spcBef>
                        <a:spcAft>
                          <a:spcPts val="0"/>
                        </a:spcAft>
                      </a:pPr>
                      <a:r>
                        <a:rPr lang="en-CA" sz="1100">
                          <a:effectLst/>
                        </a:rPr>
                        <a:t>DC Pop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580236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620427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a:effectLst/>
                        </a:rPr>
                        <a:t>658893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CA" sz="1100" dirty="0">
                          <a:effectLst/>
                        </a:rPr>
                        <a:t>693972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3272035"/>
                  </a:ext>
                </a:extLst>
              </a:tr>
            </a:tbl>
          </a:graphicData>
        </a:graphic>
      </p:graphicFrame>
      <p:sp>
        <p:nvSpPr>
          <p:cNvPr id="5" name="TextBox 4">
            <a:extLst>
              <a:ext uri="{FF2B5EF4-FFF2-40B4-BE49-F238E27FC236}">
                <a16:creationId xmlns:a16="http://schemas.microsoft.com/office/drawing/2014/main" id="{55BCFDCF-AD94-4A4E-8A90-79AE70161C2D}"/>
              </a:ext>
            </a:extLst>
          </p:cNvPr>
          <p:cNvSpPr txBox="1"/>
          <p:nvPr/>
        </p:nvSpPr>
        <p:spPr>
          <a:xfrm>
            <a:off x="2644877" y="5624051"/>
            <a:ext cx="1702710" cy="369332"/>
          </a:xfrm>
          <a:prstGeom prst="rect">
            <a:avLst/>
          </a:prstGeom>
          <a:noFill/>
        </p:spPr>
        <p:txBody>
          <a:bodyPr wrap="none" rtlCol="0">
            <a:spAutoFit/>
          </a:bodyPr>
          <a:lstStyle/>
          <a:p>
            <a:r>
              <a:rPr lang="en-CA" dirty="0"/>
              <a:t>CRIME COUNTS:</a:t>
            </a:r>
            <a:endParaRPr lang="en-US" dirty="0"/>
          </a:p>
        </p:txBody>
      </p:sp>
    </p:spTree>
    <p:extLst>
      <p:ext uri="{BB962C8B-B14F-4D97-AF65-F5344CB8AC3E}">
        <p14:creationId xmlns:p14="http://schemas.microsoft.com/office/powerpoint/2010/main" val="225713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F797-4C38-46FC-AA68-6D03F4FAB484}"/>
              </a:ext>
            </a:extLst>
          </p:cNvPr>
          <p:cNvSpPr>
            <a:spLocks noGrp="1"/>
          </p:cNvSpPr>
          <p:nvPr>
            <p:ph type="title"/>
          </p:nvPr>
        </p:nvSpPr>
        <p:spPr/>
        <p:txBody>
          <a:bodyPr/>
          <a:lstStyle/>
          <a:p>
            <a:pPr algn="ctr"/>
            <a:r>
              <a:rPr lang="en-CA" dirty="0"/>
              <a:t>Data Pre-Processing – Example Results</a:t>
            </a:r>
            <a:endParaRPr lang="en-US" dirty="0"/>
          </a:p>
        </p:txBody>
      </p:sp>
      <p:pic>
        <p:nvPicPr>
          <p:cNvPr id="7" name="Picture 6" descr="A picture containing text, map&#10;&#10;Description automatically generated">
            <a:extLst>
              <a:ext uri="{FF2B5EF4-FFF2-40B4-BE49-F238E27FC236}">
                <a16:creationId xmlns:a16="http://schemas.microsoft.com/office/drawing/2014/main" id="{E863DCC9-3FEB-4F1E-9862-CEA261A36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451" y="1543664"/>
            <a:ext cx="5460085" cy="4219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text, map&#10;&#10;Description automatically generated">
            <a:extLst>
              <a:ext uri="{FF2B5EF4-FFF2-40B4-BE49-F238E27FC236}">
                <a16:creationId xmlns:a16="http://schemas.microsoft.com/office/drawing/2014/main" id="{1F5963DA-EA62-4876-9F90-B5E340827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4" y="1543663"/>
            <a:ext cx="5460086" cy="4219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615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09FD-58BD-44F9-B4F7-0D58D52CFB0E}"/>
              </a:ext>
            </a:extLst>
          </p:cNvPr>
          <p:cNvSpPr>
            <a:spLocks noGrp="1"/>
          </p:cNvSpPr>
          <p:nvPr>
            <p:ph type="title"/>
          </p:nvPr>
        </p:nvSpPr>
        <p:spPr/>
        <p:txBody>
          <a:bodyPr/>
          <a:lstStyle/>
          <a:p>
            <a:pPr algn="ctr"/>
            <a:r>
              <a:rPr lang="en-CA" dirty="0"/>
              <a:t>Data Preprocessing Note</a:t>
            </a:r>
            <a:endParaRPr lang="en-US" dirty="0"/>
          </a:p>
        </p:txBody>
      </p:sp>
      <p:sp>
        <p:nvSpPr>
          <p:cNvPr id="3" name="Content Placeholder 2">
            <a:extLst>
              <a:ext uri="{FF2B5EF4-FFF2-40B4-BE49-F238E27FC236}">
                <a16:creationId xmlns:a16="http://schemas.microsoft.com/office/drawing/2014/main" id="{73CD1D51-9A67-40F7-9103-A5DDAC646F0B}"/>
              </a:ext>
            </a:extLst>
          </p:cNvPr>
          <p:cNvSpPr>
            <a:spLocks noGrp="1"/>
          </p:cNvSpPr>
          <p:nvPr>
            <p:ph idx="1"/>
          </p:nvPr>
        </p:nvSpPr>
        <p:spPr/>
        <p:txBody>
          <a:bodyPr/>
          <a:lstStyle/>
          <a:p>
            <a:r>
              <a:rPr lang="en-CA" dirty="0"/>
              <a:t>Note the extremely high crime rate on the national Mall Tract</a:t>
            </a:r>
          </a:p>
          <a:p>
            <a:r>
              <a:rPr lang="en-CA" dirty="0"/>
              <a:t>Due to the very low population – 33.  Next closest population of a tract is 1189 </a:t>
            </a:r>
          </a:p>
          <a:p>
            <a:r>
              <a:rPr lang="en-CA" dirty="0"/>
              <a:t>Similar absolute numbers of crimes as nearby census tracts, but the very low population results in an artificially high crime rate, multiple orders of magnitude larger than others</a:t>
            </a:r>
          </a:p>
          <a:p>
            <a:r>
              <a:rPr lang="en-CA" dirty="0"/>
              <a:t>At beginning of project I wondered if this would cause issues and it eventually did.  A question running through this project was – what is the best way to deal with such an extreme outlier in such a central portion of the city?</a:t>
            </a:r>
            <a:endParaRPr lang="en-US" dirty="0"/>
          </a:p>
        </p:txBody>
      </p:sp>
    </p:spTree>
    <p:extLst>
      <p:ext uri="{BB962C8B-B14F-4D97-AF65-F5344CB8AC3E}">
        <p14:creationId xmlns:p14="http://schemas.microsoft.com/office/powerpoint/2010/main" val="24833945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186</TotalTime>
  <Words>2588</Words>
  <Application>Microsoft Office PowerPoint</Application>
  <PresentationFormat>Widescreen</PresentationFormat>
  <Paragraphs>282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Wingdings 3</vt:lpstr>
      <vt:lpstr>Facet</vt:lpstr>
      <vt:lpstr>Spatio Temporal Hot Spot Analysis of Two Crime Types In DC</vt:lpstr>
      <vt:lpstr>Introduction</vt:lpstr>
      <vt:lpstr>Research Questions</vt:lpstr>
      <vt:lpstr>Background</vt:lpstr>
      <vt:lpstr>Research Objective</vt:lpstr>
      <vt:lpstr>Data</vt:lpstr>
      <vt:lpstr>Data Pre-Processing</vt:lpstr>
      <vt:lpstr>Data Pre-Processing – Example Results</vt:lpstr>
      <vt:lpstr>Data Preprocessing Note</vt:lpstr>
      <vt:lpstr>Methods</vt:lpstr>
      <vt:lpstr>Results – Spatial Auto Correlation</vt:lpstr>
      <vt:lpstr>Results – Global G Statistic</vt:lpstr>
      <vt:lpstr>Results – Local Clustering - Samples</vt:lpstr>
      <vt:lpstr>Results – Local Clustering</vt:lpstr>
      <vt:lpstr>Results – Hot Spot Analysis: A Note</vt:lpstr>
      <vt:lpstr>Results – Hot Spot Analysis - Including National Mall</vt:lpstr>
      <vt:lpstr>Hot Spot Analysis – Theft – No National Mall</vt:lpstr>
      <vt:lpstr>Hot Spot Analysis - Theft</vt:lpstr>
      <vt:lpstr>Hot Spot Analysis – Sex Crimes – No National Mall</vt:lpstr>
      <vt:lpstr>Hot Spot Analysis – Sex Crimes</vt:lpstr>
      <vt:lpstr>Hot Spot Analysis – Change Over Time</vt:lpstr>
      <vt:lpstr>Hot-Spot Analysis - ZDiff</vt:lpstr>
      <vt:lpstr>Hot Spot Analysis – Zdiff Sex Crimes</vt:lpstr>
      <vt:lpstr>Hot Spot Analysis – Zdiff Theft </vt:lpstr>
      <vt:lpstr>Hot Spot Spatio-Temporal Summary</vt:lpstr>
      <vt:lpstr>Conclusion</vt:lpstr>
      <vt:lpstr>Conclusion</vt:lpstr>
      <vt:lpstr>Bibligoraphy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Spatio Temporal Hot Spot Analysis of Two Crime Types In DC</dc:title>
  <dc:creator>theod</dc:creator>
  <cp:lastModifiedBy> </cp:lastModifiedBy>
  <cp:revision>34</cp:revision>
  <dcterms:created xsi:type="dcterms:W3CDTF">2019-08-17T15:54:47Z</dcterms:created>
  <dcterms:modified xsi:type="dcterms:W3CDTF">2019-08-17T19:00:54Z</dcterms:modified>
</cp:coreProperties>
</file>